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Inter Bold" charset="1" panose="020B0802030000000004"/>
      <p:regular r:id="rId17"/>
    </p:embeddedFont>
    <p:embeddedFont>
      <p:font typeface="DM Sans Bold" charset="1" panose="00000000000000000000"/>
      <p:regular r:id="rId18"/>
    </p:embeddedFont>
    <p:embeddedFont>
      <p:font typeface="DM Sans" charset="1" panose="000000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png>
</file>

<file path=ppt/media/image4.svg>
</file>

<file path=ppt/media/image5.jpeg>
</file>

<file path=ppt/media/image6.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4E4E4"/>
        </a:solidFill>
      </p:bgPr>
    </p:bg>
    <p:spTree>
      <p:nvGrpSpPr>
        <p:cNvPr id="1" name=""/>
        <p:cNvGrpSpPr/>
        <p:nvPr/>
      </p:nvGrpSpPr>
      <p:grpSpPr>
        <a:xfrm>
          <a:off x="0" y="0"/>
          <a:ext cx="0" cy="0"/>
          <a:chOff x="0" y="0"/>
          <a:chExt cx="0" cy="0"/>
        </a:xfrm>
      </p:grpSpPr>
      <p:sp>
        <p:nvSpPr>
          <p:cNvPr name="Freeform 2" id="2"/>
          <p:cNvSpPr/>
          <p:nvPr/>
        </p:nvSpPr>
        <p:spPr>
          <a:xfrm flipH="false" flipV="false" rot="-1303143">
            <a:off x="-6231963" y="4419061"/>
            <a:ext cx="11376589" cy="9163325"/>
          </a:xfrm>
          <a:custGeom>
            <a:avLst/>
            <a:gdLst/>
            <a:ahLst/>
            <a:cxnLst/>
            <a:rect r="r" b="b" t="t" l="l"/>
            <a:pathLst>
              <a:path h="9163325" w="11376589">
                <a:moveTo>
                  <a:pt x="0" y="0"/>
                </a:moveTo>
                <a:lnTo>
                  <a:pt x="11376589" y="0"/>
                </a:lnTo>
                <a:lnTo>
                  <a:pt x="11376589" y="9163325"/>
                </a:lnTo>
                <a:lnTo>
                  <a:pt x="0" y="9163325"/>
                </a:lnTo>
                <a:lnTo>
                  <a:pt x="0" y="0"/>
                </a:lnTo>
                <a:close/>
              </a:path>
            </a:pathLst>
          </a:custGeom>
          <a:blipFill>
            <a:blip r:embed="rId2">
              <a:alphaModFix amt="40000"/>
            </a:blip>
            <a:stretch>
              <a:fillRect l="0" t="0" r="0" b="0"/>
            </a:stretch>
          </a:blipFill>
        </p:spPr>
      </p:sp>
      <p:sp>
        <p:nvSpPr>
          <p:cNvPr name="Freeform 3" id="3"/>
          <p:cNvSpPr/>
          <p:nvPr/>
        </p:nvSpPr>
        <p:spPr>
          <a:xfrm flipH="false" flipV="false" rot="-1303143">
            <a:off x="11150808" y="-2660308"/>
            <a:ext cx="11376589" cy="9163325"/>
          </a:xfrm>
          <a:custGeom>
            <a:avLst/>
            <a:gdLst/>
            <a:ahLst/>
            <a:cxnLst/>
            <a:rect r="r" b="b" t="t" l="l"/>
            <a:pathLst>
              <a:path h="9163325" w="11376589">
                <a:moveTo>
                  <a:pt x="0" y="0"/>
                </a:moveTo>
                <a:lnTo>
                  <a:pt x="11376589" y="0"/>
                </a:lnTo>
                <a:lnTo>
                  <a:pt x="11376589" y="9163325"/>
                </a:lnTo>
                <a:lnTo>
                  <a:pt x="0" y="9163325"/>
                </a:lnTo>
                <a:lnTo>
                  <a:pt x="0" y="0"/>
                </a:lnTo>
                <a:close/>
              </a:path>
            </a:pathLst>
          </a:custGeom>
          <a:blipFill>
            <a:blip r:embed="rId2">
              <a:alphaModFix amt="40000"/>
            </a:blip>
            <a:stretch>
              <a:fillRect l="0" t="0" r="0" b="0"/>
            </a:stretch>
          </a:blipFill>
        </p:spPr>
      </p:sp>
      <p:sp>
        <p:nvSpPr>
          <p:cNvPr name="Freeform 4" id="4"/>
          <p:cNvSpPr/>
          <p:nvPr/>
        </p:nvSpPr>
        <p:spPr>
          <a:xfrm flipH="false" flipV="false" rot="0">
            <a:off x="941637" y="7817530"/>
            <a:ext cx="16297438" cy="2844644"/>
          </a:xfrm>
          <a:custGeom>
            <a:avLst/>
            <a:gdLst/>
            <a:ahLst/>
            <a:cxnLst/>
            <a:rect r="r" b="b" t="t" l="l"/>
            <a:pathLst>
              <a:path h="2844644" w="16297438">
                <a:moveTo>
                  <a:pt x="0" y="0"/>
                </a:moveTo>
                <a:lnTo>
                  <a:pt x="16297438" y="0"/>
                </a:lnTo>
                <a:lnTo>
                  <a:pt x="16297438" y="2844644"/>
                </a:lnTo>
                <a:lnTo>
                  <a:pt x="0" y="2844644"/>
                </a:lnTo>
                <a:lnTo>
                  <a:pt x="0" y="0"/>
                </a:lnTo>
                <a:close/>
              </a:path>
            </a:pathLst>
          </a:custGeom>
          <a:blipFill>
            <a:blip r:embed="rId3">
              <a:alphaModFix amt="17000"/>
            </a:blip>
            <a:stretch>
              <a:fillRect l="0" t="0" r="0" b="0"/>
            </a:stretch>
          </a:blipFill>
        </p:spPr>
      </p:sp>
      <p:grpSp>
        <p:nvGrpSpPr>
          <p:cNvPr name="Group 5" id="5"/>
          <p:cNvGrpSpPr/>
          <p:nvPr/>
        </p:nvGrpSpPr>
        <p:grpSpPr>
          <a:xfrm rot="0">
            <a:off x="941637" y="8772513"/>
            <a:ext cx="16317663" cy="770287"/>
            <a:chOff x="0" y="0"/>
            <a:chExt cx="3713526" cy="175300"/>
          </a:xfrm>
        </p:grpSpPr>
        <p:sp>
          <p:nvSpPr>
            <p:cNvPr name="Freeform 6" id="6"/>
            <p:cNvSpPr/>
            <p:nvPr/>
          </p:nvSpPr>
          <p:spPr>
            <a:xfrm flipH="false" flipV="false" rot="0">
              <a:off x="0" y="0"/>
              <a:ext cx="3713526" cy="175300"/>
            </a:xfrm>
            <a:custGeom>
              <a:avLst/>
              <a:gdLst/>
              <a:ahLst/>
              <a:cxnLst/>
              <a:rect r="r" b="b" t="t" l="l"/>
              <a:pathLst>
                <a:path h="175300" w="3713526">
                  <a:moveTo>
                    <a:pt x="24197" y="0"/>
                  </a:moveTo>
                  <a:lnTo>
                    <a:pt x="3689329" y="0"/>
                  </a:lnTo>
                  <a:cubicBezTo>
                    <a:pt x="3695747" y="0"/>
                    <a:pt x="3701901" y="2549"/>
                    <a:pt x="3706439" y="7087"/>
                  </a:cubicBezTo>
                  <a:cubicBezTo>
                    <a:pt x="3710977" y="11625"/>
                    <a:pt x="3713526" y="17780"/>
                    <a:pt x="3713526" y="24197"/>
                  </a:cubicBezTo>
                  <a:lnTo>
                    <a:pt x="3713526" y="151103"/>
                  </a:lnTo>
                  <a:cubicBezTo>
                    <a:pt x="3713526" y="164466"/>
                    <a:pt x="3702693" y="175300"/>
                    <a:pt x="3689329" y="175300"/>
                  </a:cubicBezTo>
                  <a:lnTo>
                    <a:pt x="24197" y="175300"/>
                  </a:lnTo>
                  <a:cubicBezTo>
                    <a:pt x="17780" y="175300"/>
                    <a:pt x="11625" y="172750"/>
                    <a:pt x="7087" y="168212"/>
                  </a:cubicBezTo>
                  <a:cubicBezTo>
                    <a:pt x="2549" y="163675"/>
                    <a:pt x="0" y="157520"/>
                    <a:pt x="0" y="151103"/>
                  </a:cubicBezTo>
                  <a:lnTo>
                    <a:pt x="0" y="24197"/>
                  </a:lnTo>
                  <a:cubicBezTo>
                    <a:pt x="0" y="17780"/>
                    <a:pt x="2549" y="11625"/>
                    <a:pt x="7087" y="7087"/>
                  </a:cubicBezTo>
                  <a:cubicBezTo>
                    <a:pt x="11625" y="2549"/>
                    <a:pt x="17780" y="0"/>
                    <a:pt x="24197" y="0"/>
                  </a:cubicBezTo>
                  <a:close/>
                </a:path>
              </a:pathLst>
            </a:custGeom>
            <a:solidFill>
              <a:srgbClr val="FFFFFF"/>
            </a:solidFill>
            <a:ln w="9525" cap="rnd">
              <a:solidFill>
                <a:srgbClr val="000000"/>
              </a:solidFill>
              <a:prstDash val="solid"/>
              <a:round/>
            </a:ln>
          </p:spPr>
        </p:sp>
        <p:sp>
          <p:nvSpPr>
            <p:cNvPr name="TextBox 7" id="7"/>
            <p:cNvSpPr txBox="true"/>
            <p:nvPr/>
          </p:nvSpPr>
          <p:spPr>
            <a:xfrm>
              <a:off x="0" y="-28575"/>
              <a:ext cx="3713526" cy="203875"/>
            </a:xfrm>
            <a:prstGeom prst="rect">
              <a:avLst/>
            </a:prstGeom>
          </p:spPr>
          <p:txBody>
            <a:bodyPr anchor="ctr" rtlCol="false" tIns="50800" lIns="50800" bIns="50800" rIns="50800"/>
            <a:lstStyle/>
            <a:p>
              <a:pPr algn="ctr">
                <a:lnSpc>
                  <a:spcPts val="2600"/>
                </a:lnSpc>
              </a:pPr>
            </a:p>
          </p:txBody>
        </p:sp>
      </p:grpSp>
      <p:grpSp>
        <p:nvGrpSpPr>
          <p:cNvPr name="Group 8" id="8"/>
          <p:cNvGrpSpPr/>
          <p:nvPr/>
        </p:nvGrpSpPr>
        <p:grpSpPr>
          <a:xfrm rot="0">
            <a:off x="13300432" y="8772513"/>
            <a:ext cx="3958868" cy="770287"/>
            <a:chOff x="0" y="0"/>
            <a:chExt cx="900948" cy="175300"/>
          </a:xfrm>
        </p:grpSpPr>
        <p:sp>
          <p:nvSpPr>
            <p:cNvPr name="Freeform 9" id="9"/>
            <p:cNvSpPr/>
            <p:nvPr/>
          </p:nvSpPr>
          <p:spPr>
            <a:xfrm flipH="false" flipV="false" rot="0">
              <a:off x="0" y="0"/>
              <a:ext cx="900948" cy="175300"/>
            </a:xfrm>
            <a:custGeom>
              <a:avLst/>
              <a:gdLst/>
              <a:ahLst/>
              <a:cxnLst/>
              <a:rect r="r" b="b" t="t" l="l"/>
              <a:pathLst>
                <a:path h="175300" w="900948">
                  <a:moveTo>
                    <a:pt x="87650" y="0"/>
                  </a:moveTo>
                  <a:lnTo>
                    <a:pt x="813298" y="0"/>
                  </a:lnTo>
                  <a:cubicBezTo>
                    <a:pt x="861705" y="0"/>
                    <a:pt x="900948" y="39242"/>
                    <a:pt x="900948" y="87650"/>
                  </a:cubicBezTo>
                  <a:lnTo>
                    <a:pt x="900948" y="87650"/>
                  </a:lnTo>
                  <a:cubicBezTo>
                    <a:pt x="900948" y="136057"/>
                    <a:pt x="861705" y="175300"/>
                    <a:pt x="813298" y="175300"/>
                  </a:cubicBezTo>
                  <a:lnTo>
                    <a:pt x="87650" y="175300"/>
                  </a:lnTo>
                  <a:cubicBezTo>
                    <a:pt x="39242" y="175300"/>
                    <a:pt x="0" y="136057"/>
                    <a:pt x="0" y="87650"/>
                  </a:cubicBezTo>
                  <a:lnTo>
                    <a:pt x="0" y="87650"/>
                  </a:lnTo>
                  <a:cubicBezTo>
                    <a:pt x="0" y="39242"/>
                    <a:pt x="39242" y="0"/>
                    <a:pt x="87650" y="0"/>
                  </a:cubicBezTo>
                  <a:close/>
                </a:path>
              </a:pathLst>
            </a:custGeom>
            <a:gradFill rotWithShape="true">
              <a:gsLst>
                <a:gs pos="0">
                  <a:srgbClr val="6C7BC5">
                    <a:alpha val="100000"/>
                  </a:srgbClr>
                </a:gs>
                <a:gs pos="100000">
                  <a:srgbClr val="73D897">
                    <a:alpha val="100000"/>
                  </a:srgbClr>
                </a:gs>
              </a:gsLst>
              <a:lin ang="0"/>
            </a:gradFill>
            <a:ln w="9525" cap="rnd">
              <a:solidFill>
                <a:srgbClr val="000000"/>
              </a:solidFill>
              <a:prstDash val="solid"/>
              <a:round/>
            </a:ln>
          </p:spPr>
        </p:sp>
        <p:sp>
          <p:nvSpPr>
            <p:cNvPr name="TextBox 10" id="10"/>
            <p:cNvSpPr txBox="true"/>
            <p:nvPr/>
          </p:nvSpPr>
          <p:spPr>
            <a:xfrm>
              <a:off x="0" y="-28575"/>
              <a:ext cx="900948" cy="203875"/>
            </a:xfrm>
            <a:prstGeom prst="rect">
              <a:avLst/>
            </a:prstGeom>
          </p:spPr>
          <p:txBody>
            <a:bodyPr anchor="ctr" rtlCol="false" tIns="50800" lIns="50800" bIns="50800" rIns="50800"/>
            <a:lstStyle/>
            <a:p>
              <a:pPr algn="ctr">
                <a:lnSpc>
                  <a:spcPts val="2600"/>
                </a:lnSpc>
              </a:pPr>
            </a:p>
          </p:txBody>
        </p:sp>
      </p:grpSp>
      <p:grpSp>
        <p:nvGrpSpPr>
          <p:cNvPr name="Group 11" id="11"/>
          <p:cNvGrpSpPr/>
          <p:nvPr/>
        </p:nvGrpSpPr>
        <p:grpSpPr>
          <a:xfrm rot="0">
            <a:off x="16591741" y="8996382"/>
            <a:ext cx="322548" cy="322548"/>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19050" cap="sq">
              <a:solidFill>
                <a:srgbClr val="000000"/>
              </a:solidFill>
              <a:prstDash val="solid"/>
              <a:miter/>
            </a:ln>
          </p:spPr>
        </p:sp>
        <p:sp>
          <p:nvSpPr>
            <p:cNvPr name="TextBox 13" id="13"/>
            <p:cNvSpPr txBox="true"/>
            <p:nvPr/>
          </p:nvSpPr>
          <p:spPr>
            <a:xfrm>
              <a:off x="76200" y="47625"/>
              <a:ext cx="660400" cy="688975"/>
            </a:xfrm>
            <a:prstGeom prst="rect">
              <a:avLst/>
            </a:prstGeom>
          </p:spPr>
          <p:txBody>
            <a:bodyPr anchor="ctr" rtlCol="false" tIns="50800" lIns="50800" bIns="50800" rIns="50800"/>
            <a:lstStyle/>
            <a:p>
              <a:pPr algn="ctr">
                <a:lnSpc>
                  <a:spcPts val="2600"/>
                </a:lnSpc>
              </a:pPr>
            </a:p>
          </p:txBody>
        </p:sp>
      </p:grpSp>
      <p:sp>
        <p:nvSpPr>
          <p:cNvPr name="Freeform 14" id="14"/>
          <p:cNvSpPr/>
          <p:nvPr/>
        </p:nvSpPr>
        <p:spPr>
          <a:xfrm flipH="false" flipV="false" rot="0">
            <a:off x="15944407" y="704143"/>
            <a:ext cx="1294668" cy="473142"/>
          </a:xfrm>
          <a:custGeom>
            <a:avLst/>
            <a:gdLst/>
            <a:ahLst/>
            <a:cxnLst/>
            <a:rect r="r" b="b" t="t" l="l"/>
            <a:pathLst>
              <a:path h="473142" w="1294668">
                <a:moveTo>
                  <a:pt x="0" y="0"/>
                </a:moveTo>
                <a:lnTo>
                  <a:pt x="1294668" y="0"/>
                </a:lnTo>
                <a:lnTo>
                  <a:pt x="1294668" y="473143"/>
                </a:lnTo>
                <a:lnTo>
                  <a:pt x="0" y="47314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5" id="15"/>
          <p:cNvSpPr txBox="true"/>
          <p:nvPr/>
        </p:nvSpPr>
        <p:spPr>
          <a:xfrm rot="0">
            <a:off x="763859" y="3396029"/>
            <a:ext cx="16760283" cy="3510166"/>
          </a:xfrm>
          <a:prstGeom prst="rect">
            <a:avLst/>
          </a:prstGeom>
        </p:spPr>
        <p:txBody>
          <a:bodyPr anchor="t" rtlCol="false" tIns="0" lIns="0" bIns="0" rIns="0">
            <a:spAutoFit/>
          </a:bodyPr>
          <a:lstStyle/>
          <a:p>
            <a:pPr algn="ctr">
              <a:lnSpc>
                <a:spcPts val="13309"/>
              </a:lnSpc>
            </a:pPr>
            <a:r>
              <a:rPr lang="en-US" b="true" sz="14311" spc="-1059">
                <a:solidFill>
                  <a:srgbClr val="000000"/>
                </a:solidFill>
                <a:latin typeface="Inter Bold"/>
                <a:ea typeface="Inter Bold"/>
                <a:cs typeface="Inter Bold"/>
                <a:sym typeface="Inter Bold"/>
              </a:rPr>
              <a:t>Pharma/Drugs Sales Report</a:t>
            </a:r>
          </a:p>
        </p:txBody>
      </p:sp>
      <p:sp>
        <p:nvSpPr>
          <p:cNvPr name="TextBox 16" id="16"/>
          <p:cNvSpPr txBox="true"/>
          <p:nvPr/>
        </p:nvSpPr>
        <p:spPr>
          <a:xfrm rot="0">
            <a:off x="13811211" y="8890640"/>
            <a:ext cx="2283317" cy="495300"/>
          </a:xfrm>
          <a:prstGeom prst="rect">
            <a:avLst/>
          </a:prstGeom>
        </p:spPr>
        <p:txBody>
          <a:bodyPr anchor="t" rtlCol="false" tIns="0" lIns="0" bIns="0" rIns="0">
            <a:spAutoFit/>
          </a:bodyPr>
          <a:lstStyle/>
          <a:p>
            <a:pPr algn="l">
              <a:lnSpc>
                <a:spcPts val="3900"/>
              </a:lnSpc>
            </a:pPr>
            <a:r>
              <a:rPr lang="en-US" sz="3000" spc="-117" b="true">
                <a:solidFill>
                  <a:srgbClr val="FFFFFF"/>
                </a:solidFill>
                <a:latin typeface="DM Sans Bold"/>
                <a:ea typeface="DM Sans Bold"/>
                <a:cs typeface="DM Sans Bold"/>
                <a:sym typeface="DM Sans Bold"/>
              </a:rPr>
              <a:t>Nov 22, 2025</a:t>
            </a:r>
          </a:p>
        </p:txBody>
      </p:sp>
      <p:sp>
        <p:nvSpPr>
          <p:cNvPr name="TextBox 17" id="17"/>
          <p:cNvSpPr txBox="true"/>
          <p:nvPr/>
        </p:nvSpPr>
        <p:spPr>
          <a:xfrm rot="0">
            <a:off x="1386009" y="8881115"/>
            <a:ext cx="5691415" cy="495300"/>
          </a:xfrm>
          <a:prstGeom prst="rect">
            <a:avLst/>
          </a:prstGeom>
        </p:spPr>
        <p:txBody>
          <a:bodyPr anchor="t" rtlCol="false" tIns="0" lIns="0" bIns="0" rIns="0">
            <a:spAutoFit/>
          </a:bodyPr>
          <a:lstStyle/>
          <a:p>
            <a:pPr algn="l">
              <a:lnSpc>
                <a:spcPts val="3900"/>
              </a:lnSpc>
            </a:pPr>
            <a:r>
              <a:rPr lang="en-US" sz="3000" spc="-117">
                <a:solidFill>
                  <a:srgbClr val="000000"/>
                </a:solidFill>
                <a:latin typeface="DM Sans"/>
                <a:ea typeface="DM Sans"/>
                <a:cs typeface="DM Sans"/>
                <a:sym typeface="DM Sans"/>
              </a:rPr>
              <a:t>Presented By : Tanuj Kumar Tiwari</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4E4E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031257" cy="10287000"/>
          </a:xfrm>
          <a:custGeom>
            <a:avLst/>
            <a:gdLst/>
            <a:ahLst/>
            <a:cxnLst/>
            <a:rect r="r" b="b" t="t" l="l"/>
            <a:pathLst>
              <a:path h="10287000" w="18031257">
                <a:moveTo>
                  <a:pt x="0" y="0"/>
                </a:moveTo>
                <a:lnTo>
                  <a:pt x="18031257" y="0"/>
                </a:lnTo>
                <a:lnTo>
                  <a:pt x="18031257" y="10287000"/>
                </a:lnTo>
                <a:lnTo>
                  <a:pt x="0" y="10287000"/>
                </a:lnTo>
                <a:lnTo>
                  <a:pt x="0" y="0"/>
                </a:lnTo>
                <a:close/>
              </a:path>
            </a:pathLst>
          </a:custGeom>
          <a:blipFill>
            <a:blip r:embed="rId2"/>
            <a:stretch>
              <a:fillRect l="0" t="-722" r="0" b="-722"/>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4E4E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435590"/>
          </a:xfrm>
          <a:custGeom>
            <a:avLst/>
            <a:gdLst/>
            <a:ahLst/>
            <a:cxnLst/>
            <a:rect r="r" b="b" t="t" l="l"/>
            <a:pathLst>
              <a:path h="10435590" w="18288000">
                <a:moveTo>
                  <a:pt x="0" y="0"/>
                </a:moveTo>
                <a:lnTo>
                  <a:pt x="18288000" y="0"/>
                </a:lnTo>
                <a:lnTo>
                  <a:pt x="18288000" y="10435590"/>
                </a:lnTo>
                <a:lnTo>
                  <a:pt x="0" y="10435590"/>
                </a:lnTo>
                <a:lnTo>
                  <a:pt x="0" y="0"/>
                </a:lnTo>
                <a:close/>
              </a:path>
            </a:pathLst>
          </a:custGeom>
          <a:blipFill>
            <a:blip r:embed="rId2"/>
            <a:stretch>
              <a:fillRect l="0" t="-711" r="0" b="-711"/>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4E4E4"/>
        </a:solidFill>
      </p:bgPr>
    </p:bg>
    <p:spTree>
      <p:nvGrpSpPr>
        <p:cNvPr id="1" name=""/>
        <p:cNvGrpSpPr/>
        <p:nvPr/>
      </p:nvGrpSpPr>
      <p:grpSpPr>
        <a:xfrm>
          <a:off x="0" y="0"/>
          <a:ext cx="0" cy="0"/>
          <a:chOff x="0" y="0"/>
          <a:chExt cx="0" cy="0"/>
        </a:xfrm>
      </p:grpSpPr>
      <p:sp>
        <p:nvSpPr>
          <p:cNvPr name="Freeform 2" id="2"/>
          <p:cNvSpPr/>
          <p:nvPr/>
        </p:nvSpPr>
        <p:spPr>
          <a:xfrm flipH="false" flipV="false" rot="-1303143">
            <a:off x="10267942" y="4419061"/>
            <a:ext cx="11376589" cy="9163325"/>
          </a:xfrm>
          <a:custGeom>
            <a:avLst/>
            <a:gdLst/>
            <a:ahLst/>
            <a:cxnLst/>
            <a:rect r="r" b="b" t="t" l="l"/>
            <a:pathLst>
              <a:path h="9163325" w="11376589">
                <a:moveTo>
                  <a:pt x="0" y="0"/>
                </a:moveTo>
                <a:lnTo>
                  <a:pt x="11376589" y="0"/>
                </a:lnTo>
                <a:lnTo>
                  <a:pt x="11376589" y="9163325"/>
                </a:lnTo>
                <a:lnTo>
                  <a:pt x="0" y="9163325"/>
                </a:lnTo>
                <a:lnTo>
                  <a:pt x="0" y="0"/>
                </a:lnTo>
                <a:close/>
              </a:path>
            </a:pathLst>
          </a:custGeom>
          <a:blipFill>
            <a:blip r:embed="rId2">
              <a:alphaModFix amt="40000"/>
            </a:blip>
            <a:stretch>
              <a:fillRect l="0" t="0" r="0" b="0"/>
            </a:stretch>
          </a:blipFill>
        </p:spPr>
      </p:sp>
      <p:sp>
        <p:nvSpPr>
          <p:cNvPr name="Freeform 3" id="3"/>
          <p:cNvSpPr/>
          <p:nvPr/>
        </p:nvSpPr>
        <p:spPr>
          <a:xfrm flipH="false" flipV="false" rot="-1303143">
            <a:off x="-2545715" y="-2660308"/>
            <a:ext cx="11376589" cy="9163325"/>
          </a:xfrm>
          <a:custGeom>
            <a:avLst/>
            <a:gdLst/>
            <a:ahLst/>
            <a:cxnLst/>
            <a:rect r="r" b="b" t="t" l="l"/>
            <a:pathLst>
              <a:path h="9163325" w="11376589">
                <a:moveTo>
                  <a:pt x="0" y="0"/>
                </a:moveTo>
                <a:lnTo>
                  <a:pt x="11376589" y="0"/>
                </a:lnTo>
                <a:lnTo>
                  <a:pt x="11376589" y="9163325"/>
                </a:lnTo>
                <a:lnTo>
                  <a:pt x="0" y="9163325"/>
                </a:lnTo>
                <a:lnTo>
                  <a:pt x="0" y="0"/>
                </a:lnTo>
                <a:close/>
              </a:path>
            </a:pathLst>
          </a:custGeom>
          <a:blipFill>
            <a:blip r:embed="rId2">
              <a:alphaModFix amt="40000"/>
            </a:blip>
            <a:stretch>
              <a:fillRect l="0" t="0" r="0" b="0"/>
            </a:stretch>
          </a:blipFill>
        </p:spPr>
      </p:sp>
      <p:sp>
        <p:nvSpPr>
          <p:cNvPr name="TextBox 4" id="4"/>
          <p:cNvSpPr txBox="true"/>
          <p:nvPr/>
        </p:nvSpPr>
        <p:spPr>
          <a:xfrm rot="0">
            <a:off x="841106" y="660543"/>
            <a:ext cx="16605788" cy="1693036"/>
          </a:xfrm>
          <a:prstGeom prst="rect">
            <a:avLst/>
          </a:prstGeom>
        </p:spPr>
        <p:txBody>
          <a:bodyPr anchor="t" rtlCol="false" tIns="0" lIns="0" bIns="0" rIns="0">
            <a:spAutoFit/>
          </a:bodyPr>
          <a:lstStyle/>
          <a:p>
            <a:pPr algn="l">
              <a:lnSpc>
                <a:spcPts val="12412"/>
              </a:lnSpc>
            </a:pPr>
            <a:r>
              <a:rPr lang="en-US" sz="13346" spc="-987" b="true">
                <a:solidFill>
                  <a:srgbClr val="000000"/>
                </a:solidFill>
                <a:latin typeface="Inter Bold"/>
                <a:ea typeface="Inter Bold"/>
                <a:cs typeface="Inter Bold"/>
                <a:sym typeface="Inter Bold"/>
              </a:rPr>
              <a:t>Executive Summary</a:t>
            </a:r>
          </a:p>
        </p:txBody>
      </p:sp>
      <p:sp>
        <p:nvSpPr>
          <p:cNvPr name="Freeform 5" id="5"/>
          <p:cNvSpPr/>
          <p:nvPr/>
        </p:nvSpPr>
        <p:spPr>
          <a:xfrm flipH="false" flipV="false" rot="0">
            <a:off x="1028700" y="8168765"/>
            <a:ext cx="9156559" cy="1598236"/>
          </a:xfrm>
          <a:custGeom>
            <a:avLst/>
            <a:gdLst/>
            <a:ahLst/>
            <a:cxnLst/>
            <a:rect r="r" b="b" t="t" l="l"/>
            <a:pathLst>
              <a:path h="1598236" w="9156559">
                <a:moveTo>
                  <a:pt x="0" y="0"/>
                </a:moveTo>
                <a:lnTo>
                  <a:pt x="9156559" y="0"/>
                </a:lnTo>
                <a:lnTo>
                  <a:pt x="9156559" y="1598236"/>
                </a:lnTo>
                <a:lnTo>
                  <a:pt x="0" y="1598236"/>
                </a:lnTo>
                <a:lnTo>
                  <a:pt x="0" y="0"/>
                </a:lnTo>
                <a:close/>
              </a:path>
            </a:pathLst>
          </a:custGeom>
          <a:blipFill>
            <a:blip r:embed="rId3">
              <a:alphaModFix amt="40000"/>
            </a:blip>
            <a:stretch>
              <a:fillRect l="0" t="0" r="0" b="0"/>
            </a:stretch>
          </a:blipFill>
        </p:spPr>
      </p:sp>
      <p:grpSp>
        <p:nvGrpSpPr>
          <p:cNvPr name="Group 6" id="6"/>
          <p:cNvGrpSpPr/>
          <p:nvPr/>
        </p:nvGrpSpPr>
        <p:grpSpPr>
          <a:xfrm rot="0">
            <a:off x="474299" y="2639329"/>
            <a:ext cx="17410968" cy="7419772"/>
            <a:chOff x="0" y="0"/>
            <a:chExt cx="3962337" cy="1688570"/>
          </a:xfrm>
        </p:grpSpPr>
        <p:sp>
          <p:nvSpPr>
            <p:cNvPr name="Freeform 7" id="7"/>
            <p:cNvSpPr/>
            <p:nvPr/>
          </p:nvSpPr>
          <p:spPr>
            <a:xfrm flipH="false" flipV="false" rot="0">
              <a:off x="0" y="0"/>
              <a:ext cx="3962337" cy="1688570"/>
            </a:xfrm>
            <a:custGeom>
              <a:avLst/>
              <a:gdLst/>
              <a:ahLst/>
              <a:cxnLst/>
              <a:rect r="r" b="b" t="t" l="l"/>
              <a:pathLst>
                <a:path h="1688570" w="3962337">
                  <a:moveTo>
                    <a:pt x="22678" y="0"/>
                  </a:moveTo>
                  <a:lnTo>
                    <a:pt x="3939660" y="0"/>
                  </a:lnTo>
                  <a:cubicBezTo>
                    <a:pt x="3952184" y="0"/>
                    <a:pt x="3962337" y="10153"/>
                    <a:pt x="3962337" y="22678"/>
                  </a:cubicBezTo>
                  <a:lnTo>
                    <a:pt x="3962337" y="1665893"/>
                  </a:lnTo>
                  <a:cubicBezTo>
                    <a:pt x="3962337" y="1671907"/>
                    <a:pt x="3959948" y="1677675"/>
                    <a:pt x="3955695" y="1681928"/>
                  </a:cubicBezTo>
                  <a:cubicBezTo>
                    <a:pt x="3951442" y="1686181"/>
                    <a:pt x="3945674" y="1688570"/>
                    <a:pt x="3939660" y="1688570"/>
                  </a:cubicBezTo>
                  <a:lnTo>
                    <a:pt x="22678" y="1688570"/>
                  </a:lnTo>
                  <a:cubicBezTo>
                    <a:pt x="16663" y="1688570"/>
                    <a:pt x="10895" y="1686181"/>
                    <a:pt x="6642" y="1681928"/>
                  </a:cubicBezTo>
                  <a:cubicBezTo>
                    <a:pt x="2389" y="1677675"/>
                    <a:pt x="0" y="1671907"/>
                    <a:pt x="0" y="1665893"/>
                  </a:cubicBezTo>
                  <a:lnTo>
                    <a:pt x="0" y="22678"/>
                  </a:lnTo>
                  <a:cubicBezTo>
                    <a:pt x="0" y="16663"/>
                    <a:pt x="2389" y="10895"/>
                    <a:pt x="6642" y="6642"/>
                  </a:cubicBezTo>
                  <a:cubicBezTo>
                    <a:pt x="10895" y="2389"/>
                    <a:pt x="16663" y="0"/>
                    <a:pt x="22678" y="0"/>
                  </a:cubicBezTo>
                  <a:close/>
                </a:path>
              </a:pathLst>
            </a:custGeom>
            <a:solidFill>
              <a:srgbClr val="FFFFFF"/>
            </a:solidFill>
            <a:ln w="9525" cap="rnd">
              <a:solidFill>
                <a:srgbClr val="000000"/>
              </a:solidFill>
              <a:prstDash val="solid"/>
              <a:round/>
            </a:ln>
          </p:spPr>
        </p:sp>
        <p:sp>
          <p:nvSpPr>
            <p:cNvPr name="TextBox 8" id="8"/>
            <p:cNvSpPr txBox="true"/>
            <p:nvPr/>
          </p:nvSpPr>
          <p:spPr>
            <a:xfrm>
              <a:off x="0" y="-28575"/>
              <a:ext cx="3962337" cy="1717145"/>
            </a:xfrm>
            <a:prstGeom prst="rect">
              <a:avLst/>
            </a:prstGeom>
          </p:spPr>
          <p:txBody>
            <a:bodyPr anchor="ctr" rtlCol="false" tIns="50800" lIns="50800" bIns="50800" rIns="50800"/>
            <a:lstStyle/>
            <a:p>
              <a:pPr algn="ctr">
                <a:lnSpc>
                  <a:spcPts val="2600"/>
                </a:lnSpc>
              </a:pPr>
            </a:p>
          </p:txBody>
        </p:sp>
      </p:grpSp>
      <p:grpSp>
        <p:nvGrpSpPr>
          <p:cNvPr name="Group 9" id="9"/>
          <p:cNvGrpSpPr/>
          <p:nvPr/>
        </p:nvGrpSpPr>
        <p:grpSpPr>
          <a:xfrm rot="0">
            <a:off x="683689" y="2612661"/>
            <a:ext cx="16575611" cy="737157"/>
            <a:chOff x="0" y="0"/>
            <a:chExt cx="3772229" cy="167760"/>
          </a:xfrm>
        </p:grpSpPr>
        <p:sp>
          <p:nvSpPr>
            <p:cNvPr name="Freeform 10" id="10"/>
            <p:cNvSpPr/>
            <p:nvPr/>
          </p:nvSpPr>
          <p:spPr>
            <a:xfrm flipH="false" flipV="false" rot="0">
              <a:off x="0" y="0"/>
              <a:ext cx="3772229" cy="167760"/>
            </a:xfrm>
            <a:custGeom>
              <a:avLst/>
              <a:gdLst/>
              <a:ahLst/>
              <a:cxnLst/>
              <a:rect r="r" b="b" t="t" l="l"/>
              <a:pathLst>
                <a:path h="167760" w="3772229">
                  <a:moveTo>
                    <a:pt x="23820" y="0"/>
                  </a:moveTo>
                  <a:lnTo>
                    <a:pt x="3748409" y="0"/>
                  </a:lnTo>
                  <a:cubicBezTo>
                    <a:pt x="3761564" y="0"/>
                    <a:pt x="3772229" y="10665"/>
                    <a:pt x="3772229" y="23820"/>
                  </a:cubicBezTo>
                  <a:lnTo>
                    <a:pt x="3772229" y="143940"/>
                  </a:lnTo>
                  <a:cubicBezTo>
                    <a:pt x="3772229" y="150257"/>
                    <a:pt x="3769720" y="156316"/>
                    <a:pt x="3765252" y="160783"/>
                  </a:cubicBezTo>
                  <a:cubicBezTo>
                    <a:pt x="3760785" y="165250"/>
                    <a:pt x="3754726" y="167760"/>
                    <a:pt x="3748409" y="167760"/>
                  </a:cubicBezTo>
                  <a:lnTo>
                    <a:pt x="23820" y="167760"/>
                  </a:lnTo>
                  <a:cubicBezTo>
                    <a:pt x="10665" y="167760"/>
                    <a:pt x="0" y="157095"/>
                    <a:pt x="0" y="143940"/>
                  </a:cubicBezTo>
                  <a:lnTo>
                    <a:pt x="0" y="23820"/>
                  </a:lnTo>
                  <a:cubicBezTo>
                    <a:pt x="0" y="10665"/>
                    <a:pt x="10665" y="0"/>
                    <a:pt x="23820" y="0"/>
                  </a:cubicBezTo>
                  <a:close/>
                </a:path>
              </a:pathLst>
            </a:custGeom>
            <a:gradFill rotWithShape="true">
              <a:gsLst>
                <a:gs pos="0">
                  <a:srgbClr val="6D6D6D">
                    <a:alpha val="100000"/>
                  </a:srgbClr>
                </a:gs>
                <a:gs pos="100000">
                  <a:srgbClr val="000000">
                    <a:alpha val="100000"/>
                  </a:srgbClr>
                </a:gs>
              </a:gsLst>
              <a:lin ang="0"/>
            </a:gradFill>
            <a:ln w="9525" cap="rnd">
              <a:solidFill>
                <a:srgbClr val="000000"/>
              </a:solidFill>
              <a:prstDash val="solid"/>
              <a:round/>
            </a:ln>
          </p:spPr>
        </p:sp>
        <p:sp>
          <p:nvSpPr>
            <p:cNvPr name="TextBox 11" id="11"/>
            <p:cNvSpPr txBox="true"/>
            <p:nvPr/>
          </p:nvSpPr>
          <p:spPr>
            <a:xfrm>
              <a:off x="0" y="-28575"/>
              <a:ext cx="3772229" cy="196335"/>
            </a:xfrm>
            <a:prstGeom prst="rect">
              <a:avLst/>
            </a:prstGeom>
          </p:spPr>
          <p:txBody>
            <a:bodyPr anchor="ctr" rtlCol="false" tIns="50800" lIns="50800" bIns="50800" rIns="50800"/>
            <a:lstStyle/>
            <a:p>
              <a:pPr algn="ctr">
                <a:lnSpc>
                  <a:spcPts val="2600"/>
                </a:lnSpc>
              </a:pPr>
            </a:p>
          </p:txBody>
        </p:sp>
      </p:grpSp>
      <p:sp>
        <p:nvSpPr>
          <p:cNvPr name="TextBox 12" id="12"/>
          <p:cNvSpPr txBox="true"/>
          <p:nvPr/>
        </p:nvSpPr>
        <p:spPr>
          <a:xfrm rot="0">
            <a:off x="841106" y="4059340"/>
            <a:ext cx="16605788" cy="4159313"/>
          </a:xfrm>
          <a:prstGeom prst="rect">
            <a:avLst/>
          </a:prstGeom>
        </p:spPr>
        <p:txBody>
          <a:bodyPr anchor="t" rtlCol="false" tIns="0" lIns="0" bIns="0" rIns="0">
            <a:spAutoFit/>
          </a:bodyPr>
          <a:lstStyle/>
          <a:p>
            <a:pPr algn="l" marL="621397" indent="-310698" lvl="1">
              <a:lnSpc>
                <a:spcPts val="3712"/>
              </a:lnSpc>
              <a:buFont typeface="Arial"/>
              <a:buChar char="•"/>
            </a:pPr>
            <a:r>
              <a:rPr lang="en-US" sz="2878" spc="-97">
                <a:solidFill>
                  <a:srgbClr val="000000"/>
                </a:solidFill>
                <a:latin typeface="DM Sans"/>
                <a:ea typeface="DM Sans"/>
                <a:cs typeface="DM Sans"/>
                <a:sym typeface="DM Sans"/>
              </a:rPr>
              <a:t>This analysis highlights key t</a:t>
            </a:r>
            <a:r>
              <a:rPr lang="en-US" sz="2878" spc="-97">
                <a:solidFill>
                  <a:srgbClr val="000000"/>
                </a:solidFill>
                <a:latin typeface="DM Sans"/>
                <a:ea typeface="DM Sans"/>
                <a:cs typeface="DM Sans"/>
                <a:sym typeface="DM Sans"/>
              </a:rPr>
              <a:t>rends in drug sales and pharmaceutical manufacturer performance. Pyrazolones Acid leads all drug categories with 63K+ orders, followed by strong demand for Anxiolytic and Obstructive Airway drugs. Total pharma revenue reaches 44.87M, with 209K products sold overall.</a:t>
            </a:r>
          </a:p>
          <a:p>
            <a:pPr algn="l" marL="621397" indent="-310698" lvl="1">
              <a:lnSpc>
                <a:spcPts val="3712"/>
              </a:lnSpc>
              <a:buFont typeface="Arial"/>
              <a:buChar char="•"/>
            </a:pPr>
            <a:r>
              <a:rPr lang="en-US" sz="2878" spc="-97">
                <a:solidFill>
                  <a:srgbClr val="000000"/>
                </a:solidFill>
                <a:latin typeface="DM Sans"/>
                <a:ea typeface="DM Sans"/>
                <a:cs typeface="DM Sans"/>
                <a:sym typeface="DM Sans"/>
              </a:rPr>
              <a:t>Manufacturers such as Roche, Pfizer, Intas, Cipla, and AstraZeneca dominate revenue contribution, while Sun Pharma, Cipla, and Intas lead in product volume. Top 10 manufacturers collectively generate 10.83M in revenue and 15,799 product units.</a:t>
            </a:r>
          </a:p>
          <a:p>
            <a:pPr algn="l" marL="621397" indent="-310698" lvl="1">
              <a:lnSpc>
                <a:spcPts val="3712"/>
              </a:lnSpc>
              <a:buFont typeface="Arial"/>
              <a:buChar char="•"/>
            </a:pPr>
            <a:r>
              <a:rPr lang="en-US" sz="2878" spc="-97">
                <a:solidFill>
                  <a:srgbClr val="000000"/>
                </a:solidFill>
                <a:latin typeface="DM Sans"/>
                <a:ea typeface="DM Sans"/>
                <a:cs typeface="DM Sans"/>
                <a:sym typeface="DM Sans"/>
              </a:rPr>
              <a:t>Overall, the data indicates strong market concentration among leading manufacturers and consistent demand across major therapeutic categories, with Pyrazolones and Anxiolytics driving growth.</a:t>
            </a:r>
          </a:p>
          <a:p>
            <a:pPr algn="l">
              <a:lnSpc>
                <a:spcPts val="3439"/>
              </a:lnSpc>
            </a:pPr>
          </a:p>
        </p:txBody>
      </p:sp>
      <p:sp>
        <p:nvSpPr>
          <p:cNvPr name="Freeform 13" id="13"/>
          <p:cNvSpPr/>
          <p:nvPr/>
        </p:nvSpPr>
        <p:spPr>
          <a:xfrm flipH="false" flipV="false" rot="0">
            <a:off x="10461484" y="8497146"/>
            <a:ext cx="6797816" cy="1186528"/>
          </a:xfrm>
          <a:custGeom>
            <a:avLst/>
            <a:gdLst/>
            <a:ahLst/>
            <a:cxnLst/>
            <a:rect r="r" b="b" t="t" l="l"/>
            <a:pathLst>
              <a:path h="1186528" w="6797816">
                <a:moveTo>
                  <a:pt x="0" y="0"/>
                </a:moveTo>
                <a:lnTo>
                  <a:pt x="6797816" y="0"/>
                </a:lnTo>
                <a:lnTo>
                  <a:pt x="6797816" y="1186528"/>
                </a:lnTo>
                <a:lnTo>
                  <a:pt x="0" y="1186528"/>
                </a:lnTo>
                <a:lnTo>
                  <a:pt x="0" y="0"/>
                </a:lnTo>
                <a:close/>
              </a:path>
            </a:pathLst>
          </a:custGeom>
          <a:blipFill>
            <a:blip r:embed="rId3">
              <a:alphaModFix amt="40000"/>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4E4E4"/>
        </a:solidFill>
      </p:bgPr>
    </p:bg>
    <p:spTree>
      <p:nvGrpSpPr>
        <p:cNvPr id="1" name=""/>
        <p:cNvGrpSpPr/>
        <p:nvPr/>
      </p:nvGrpSpPr>
      <p:grpSpPr>
        <a:xfrm>
          <a:off x="0" y="0"/>
          <a:ext cx="0" cy="0"/>
          <a:chOff x="0" y="0"/>
          <a:chExt cx="0" cy="0"/>
        </a:xfrm>
      </p:grpSpPr>
      <p:sp>
        <p:nvSpPr>
          <p:cNvPr name="Freeform 2" id="2"/>
          <p:cNvSpPr/>
          <p:nvPr/>
        </p:nvSpPr>
        <p:spPr>
          <a:xfrm flipH="false" flipV="false" rot="-1303143">
            <a:off x="10267942" y="4419061"/>
            <a:ext cx="11376589" cy="9163325"/>
          </a:xfrm>
          <a:custGeom>
            <a:avLst/>
            <a:gdLst/>
            <a:ahLst/>
            <a:cxnLst/>
            <a:rect r="r" b="b" t="t" l="l"/>
            <a:pathLst>
              <a:path h="9163325" w="11376589">
                <a:moveTo>
                  <a:pt x="0" y="0"/>
                </a:moveTo>
                <a:lnTo>
                  <a:pt x="11376589" y="0"/>
                </a:lnTo>
                <a:lnTo>
                  <a:pt x="11376589" y="9163325"/>
                </a:lnTo>
                <a:lnTo>
                  <a:pt x="0" y="9163325"/>
                </a:lnTo>
                <a:lnTo>
                  <a:pt x="0" y="0"/>
                </a:lnTo>
                <a:close/>
              </a:path>
            </a:pathLst>
          </a:custGeom>
          <a:blipFill>
            <a:blip r:embed="rId2">
              <a:alphaModFix amt="40000"/>
            </a:blip>
            <a:stretch>
              <a:fillRect l="0" t="0" r="0" b="0"/>
            </a:stretch>
          </a:blipFill>
        </p:spPr>
      </p:sp>
      <p:sp>
        <p:nvSpPr>
          <p:cNvPr name="Freeform 3" id="3"/>
          <p:cNvSpPr/>
          <p:nvPr/>
        </p:nvSpPr>
        <p:spPr>
          <a:xfrm flipH="false" flipV="false" rot="-1303143">
            <a:off x="-2545715" y="-2660308"/>
            <a:ext cx="11376589" cy="9163325"/>
          </a:xfrm>
          <a:custGeom>
            <a:avLst/>
            <a:gdLst/>
            <a:ahLst/>
            <a:cxnLst/>
            <a:rect r="r" b="b" t="t" l="l"/>
            <a:pathLst>
              <a:path h="9163325" w="11376589">
                <a:moveTo>
                  <a:pt x="0" y="0"/>
                </a:moveTo>
                <a:lnTo>
                  <a:pt x="11376589" y="0"/>
                </a:lnTo>
                <a:lnTo>
                  <a:pt x="11376589" y="9163325"/>
                </a:lnTo>
                <a:lnTo>
                  <a:pt x="0" y="9163325"/>
                </a:lnTo>
                <a:lnTo>
                  <a:pt x="0" y="0"/>
                </a:lnTo>
                <a:close/>
              </a:path>
            </a:pathLst>
          </a:custGeom>
          <a:blipFill>
            <a:blip r:embed="rId2">
              <a:alphaModFix amt="40000"/>
            </a:blip>
            <a:stretch>
              <a:fillRect l="0" t="0" r="0" b="0"/>
            </a:stretch>
          </a:blipFill>
        </p:spPr>
      </p:sp>
      <p:sp>
        <p:nvSpPr>
          <p:cNvPr name="TextBox 4" id="4"/>
          <p:cNvSpPr txBox="true"/>
          <p:nvPr/>
        </p:nvSpPr>
        <p:spPr>
          <a:xfrm rot="0">
            <a:off x="1028700" y="670068"/>
            <a:ext cx="16605788" cy="1693036"/>
          </a:xfrm>
          <a:prstGeom prst="rect">
            <a:avLst/>
          </a:prstGeom>
        </p:spPr>
        <p:txBody>
          <a:bodyPr anchor="t" rtlCol="false" tIns="0" lIns="0" bIns="0" rIns="0">
            <a:spAutoFit/>
          </a:bodyPr>
          <a:lstStyle/>
          <a:p>
            <a:pPr algn="l">
              <a:lnSpc>
                <a:spcPts val="12412"/>
              </a:lnSpc>
            </a:pPr>
            <a:r>
              <a:rPr lang="en-US" sz="13346" spc="-987" b="true">
                <a:solidFill>
                  <a:srgbClr val="000000"/>
                </a:solidFill>
                <a:latin typeface="Inter Bold"/>
                <a:ea typeface="Inter Bold"/>
                <a:cs typeface="Inter Bold"/>
                <a:sym typeface="Inter Bold"/>
              </a:rPr>
              <a:t>Problem Statement</a:t>
            </a:r>
          </a:p>
        </p:txBody>
      </p:sp>
      <p:sp>
        <p:nvSpPr>
          <p:cNvPr name="Freeform 5" id="5"/>
          <p:cNvSpPr/>
          <p:nvPr/>
        </p:nvSpPr>
        <p:spPr>
          <a:xfrm flipH="false" flipV="false" rot="0">
            <a:off x="1028700" y="8168765"/>
            <a:ext cx="9156559" cy="1598236"/>
          </a:xfrm>
          <a:custGeom>
            <a:avLst/>
            <a:gdLst/>
            <a:ahLst/>
            <a:cxnLst/>
            <a:rect r="r" b="b" t="t" l="l"/>
            <a:pathLst>
              <a:path h="1598236" w="9156559">
                <a:moveTo>
                  <a:pt x="0" y="0"/>
                </a:moveTo>
                <a:lnTo>
                  <a:pt x="9156559" y="0"/>
                </a:lnTo>
                <a:lnTo>
                  <a:pt x="9156559" y="1598236"/>
                </a:lnTo>
                <a:lnTo>
                  <a:pt x="0" y="1598236"/>
                </a:lnTo>
                <a:lnTo>
                  <a:pt x="0" y="0"/>
                </a:lnTo>
                <a:close/>
              </a:path>
            </a:pathLst>
          </a:custGeom>
          <a:blipFill>
            <a:blip r:embed="rId3">
              <a:alphaModFix amt="40000"/>
            </a:blip>
            <a:stretch>
              <a:fillRect l="0" t="0" r="0" b="0"/>
            </a:stretch>
          </a:blipFill>
        </p:spPr>
      </p:sp>
      <p:grpSp>
        <p:nvGrpSpPr>
          <p:cNvPr name="Group 6" id="6"/>
          <p:cNvGrpSpPr/>
          <p:nvPr/>
        </p:nvGrpSpPr>
        <p:grpSpPr>
          <a:xfrm rot="0">
            <a:off x="443499" y="2530159"/>
            <a:ext cx="17190988" cy="6728141"/>
            <a:chOff x="0" y="0"/>
            <a:chExt cx="3912275" cy="1531171"/>
          </a:xfrm>
        </p:grpSpPr>
        <p:sp>
          <p:nvSpPr>
            <p:cNvPr name="Freeform 7" id="7"/>
            <p:cNvSpPr/>
            <p:nvPr/>
          </p:nvSpPr>
          <p:spPr>
            <a:xfrm flipH="false" flipV="false" rot="0">
              <a:off x="0" y="0"/>
              <a:ext cx="3912275" cy="1531171"/>
            </a:xfrm>
            <a:custGeom>
              <a:avLst/>
              <a:gdLst/>
              <a:ahLst/>
              <a:cxnLst/>
              <a:rect r="r" b="b" t="t" l="l"/>
              <a:pathLst>
                <a:path h="1531171" w="3912275">
                  <a:moveTo>
                    <a:pt x="22968" y="0"/>
                  </a:moveTo>
                  <a:lnTo>
                    <a:pt x="3889307" y="0"/>
                  </a:lnTo>
                  <a:cubicBezTo>
                    <a:pt x="3895399" y="0"/>
                    <a:pt x="3901241" y="2420"/>
                    <a:pt x="3905548" y="6727"/>
                  </a:cubicBezTo>
                  <a:cubicBezTo>
                    <a:pt x="3909855" y="11034"/>
                    <a:pt x="3912275" y="16876"/>
                    <a:pt x="3912275" y="22968"/>
                  </a:cubicBezTo>
                  <a:lnTo>
                    <a:pt x="3912275" y="1508203"/>
                  </a:lnTo>
                  <a:cubicBezTo>
                    <a:pt x="3912275" y="1514294"/>
                    <a:pt x="3909855" y="1520136"/>
                    <a:pt x="3905548" y="1524443"/>
                  </a:cubicBezTo>
                  <a:cubicBezTo>
                    <a:pt x="3901241" y="1528751"/>
                    <a:pt x="3895399" y="1531171"/>
                    <a:pt x="3889307" y="1531171"/>
                  </a:cubicBezTo>
                  <a:lnTo>
                    <a:pt x="22968" y="1531171"/>
                  </a:lnTo>
                  <a:cubicBezTo>
                    <a:pt x="16876" y="1531171"/>
                    <a:pt x="11034" y="1528751"/>
                    <a:pt x="6727" y="1524443"/>
                  </a:cubicBezTo>
                  <a:cubicBezTo>
                    <a:pt x="2420" y="1520136"/>
                    <a:pt x="0" y="1514294"/>
                    <a:pt x="0" y="1508203"/>
                  </a:cubicBezTo>
                  <a:lnTo>
                    <a:pt x="0" y="22968"/>
                  </a:lnTo>
                  <a:cubicBezTo>
                    <a:pt x="0" y="16876"/>
                    <a:pt x="2420" y="11034"/>
                    <a:pt x="6727" y="6727"/>
                  </a:cubicBezTo>
                  <a:cubicBezTo>
                    <a:pt x="11034" y="2420"/>
                    <a:pt x="16876" y="0"/>
                    <a:pt x="22968" y="0"/>
                  </a:cubicBezTo>
                  <a:close/>
                </a:path>
              </a:pathLst>
            </a:custGeom>
            <a:solidFill>
              <a:srgbClr val="FFFFFF"/>
            </a:solidFill>
            <a:ln w="9525" cap="rnd">
              <a:solidFill>
                <a:srgbClr val="000000"/>
              </a:solidFill>
              <a:prstDash val="solid"/>
              <a:round/>
            </a:ln>
          </p:spPr>
        </p:sp>
        <p:sp>
          <p:nvSpPr>
            <p:cNvPr name="TextBox 8" id="8"/>
            <p:cNvSpPr txBox="true"/>
            <p:nvPr/>
          </p:nvSpPr>
          <p:spPr>
            <a:xfrm>
              <a:off x="0" y="-28575"/>
              <a:ext cx="3912275" cy="1559746"/>
            </a:xfrm>
            <a:prstGeom prst="rect">
              <a:avLst/>
            </a:prstGeom>
          </p:spPr>
          <p:txBody>
            <a:bodyPr anchor="ctr" rtlCol="false" tIns="50800" lIns="50800" bIns="50800" rIns="50800"/>
            <a:lstStyle/>
            <a:p>
              <a:pPr algn="ctr">
                <a:lnSpc>
                  <a:spcPts val="2600"/>
                </a:lnSpc>
              </a:pPr>
            </a:p>
          </p:txBody>
        </p:sp>
      </p:grpSp>
      <p:grpSp>
        <p:nvGrpSpPr>
          <p:cNvPr name="Group 9" id="9"/>
          <p:cNvGrpSpPr/>
          <p:nvPr/>
        </p:nvGrpSpPr>
        <p:grpSpPr>
          <a:xfrm rot="0">
            <a:off x="1028700" y="2530159"/>
            <a:ext cx="16230600" cy="805908"/>
            <a:chOff x="0" y="0"/>
            <a:chExt cx="3693712" cy="183406"/>
          </a:xfrm>
        </p:grpSpPr>
        <p:sp>
          <p:nvSpPr>
            <p:cNvPr name="Freeform 10" id="10"/>
            <p:cNvSpPr/>
            <p:nvPr/>
          </p:nvSpPr>
          <p:spPr>
            <a:xfrm flipH="false" flipV="false" rot="0">
              <a:off x="0" y="0"/>
              <a:ext cx="3693713" cy="183406"/>
            </a:xfrm>
            <a:custGeom>
              <a:avLst/>
              <a:gdLst/>
              <a:ahLst/>
              <a:cxnLst/>
              <a:rect r="r" b="b" t="t" l="l"/>
              <a:pathLst>
                <a:path h="183406" w="3693713">
                  <a:moveTo>
                    <a:pt x="24327" y="0"/>
                  </a:moveTo>
                  <a:lnTo>
                    <a:pt x="3669386" y="0"/>
                  </a:lnTo>
                  <a:cubicBezTo>
                    <a:pt x="3682821" y="0"/>
                    <a:pt x="3693713" y="10891"/>
                    <a:pt x="3693713" y="24327"/>
                  </a:cubicBezTo>
                  <a:lnTo>
                    <a:pt x="3693713" y="159080"/>
                  </a:lnTo>
                  <a:cubicBezTo>
                    <a:pt x="3693713" y="172515"/>
                    <a:pt x="3682821" y="183406"/>
                    <a:pt x="3669386" y="183406"/>
                  </a:cubicBezTo>
                  <a:lnTo>
                    <a:pt x="24327" y="183406"/>
                  </a:lnTo>
                  <a:cubicBezTo>
                    <a:pt x="10891" y="183406"/>
                    <a:pt x="0" y="172515"/>
                    <a:pt x="0" y="159080"/>
                  </a:cubicBezTo>
                  <a:lnTo>
                    <a:pt x="0" y="24327"/>
                  </a:lnTo>
                  <a:cubicBezTo>
                    <a:pt x="0" y="10891"/>
                    <a:pt x="10891" y="0"/>
                    <a:pt x="24327" y="0"/>
                  </a:cubicBezTo>
                  <a:close/>
                </a:path>
              </a:pathLst>
            </a:custGeom>
            <a:gradFill rotWithShape="true">
              <a:gsLst>
                <a:gs pos="0">
                  <a:srgbClr val="6D6D6D">
                    <a:alpha val="100000"/>
                  </a:srgbClr>
                </a:gs>
                <a:gs pos="100000">
                  <a:srgbClr val="000000">
                    <a:alpha val="100000"/>
                  </a:srgbClr>
                </a:gs>
              </a:gsLst>
              <a:lin ang="0"/>
            </a:gradFill>
            <a:ln w="9525" cap="rnd">
              <a:solidFill>
                <a:srgbClr val="000000"/>
              </a:solidFill>
              <a:prstDash val="solid"/>
              <a:round/>
            </a:ln>
          </p:spPr>
        </p:sp>
        <p:sp>
          <p:nvSpPr>
            <p:cNvPr name="TextBox 11" id="11"/>
            <p:cNvSpPr txBox="true"/>
            <p:nvPr/>
          </p:nvSpPr>
          <p:spPr>
            <a:xfrm>
              <a:off x="0" y="-28575"/>
              <a:ext cx="3693712" cy="211981"/>
            </a:xfrm>
            <a:prstGeom prst="rect">
              <a:avLst/>
            </a:prstGeom>
          </p:spPr>
          <p:txBody>
            <a:bodyPr anchor="ctr" rtlCol="false" tIns="50800" lIns="50800" bIns="50800" rIns="50800"/>
            <a:lstStyle/>
            <a:p>
              <a:pPr algn="ctr">
                <a:lnSpc>
                  <a:spcPts val="2600"/>
                </a:lnSpc>
              </a:pPr>
            </a:p>
          </p:txBody>
        </p:sp>
      </p:grpSp>
      <p:sp>
        <p:nvSpPr>
          <p:cNvPr name="Freeform 12" id="12"/>
          <p:cNvSpPr/>
          <p:nvPr/>
        </p:nvSpPr>
        <p:spPr>
          <a:xfrm flipH="false" flipV="false" rot="0">
            <a:off x="10461484" y="8497146"/>
            <a:ext cx="6797816" cy="1186528"/>
          </a:xfrm>
          <a:custGeom>
            <a:avLst/>
            <a:gdLst/>
            <a:ahLst/>
            <a:cxnLst/>
            <a:rect r="r" b="b" t="t" l="l"/>
            <a:pathLst>
              <a:path h="1186528" w="6797816">
                <a:moveTo>
                  <a:pt x="0" y="0"/>
                </a:moveTo>
                <a:lnTo>
                  <a:pt x="6797816" y="0"/>
                </a:lnTo>
                <a:lnTo>
                  <a:pt x="6797816" y="1186528"/>
                </a:lnTo>
                <a:lnTo>
                  <a:pt x="0" y="1186528"/>
                </a:lnTo>
                <a:lnTo>
                  <a:pt x="0" y="0"/>
                </a:lnTo>
                <a:close/>
              </a:path>
            </a:pathLst>
          </a:custGeom>
          <a:blipFill>
            <a:blip r:embed="rId3">
              <a:alphaModFix amt="40000"/>
            </a:blip>
            <a:stretch>
              <a:fillRect l="0" t="0" r="0" b="0"/>
            </a:stretch>
          </a:blipFill>
        </p:spPr>
      </p:sp>
      <p:sp>
        <p:nvSpPr>
          <p:cNvPr name="TextBox 13" id="13"/>
          <p:cNvSpPr txBox="true"/>
          <p:nvPr/>
        </p:nvSpPr>
        <p:spPr>
          <a:xfrm rot="0">
            <a:off x="909229" y="3325866"/>
            <a:ext cx="15602810" cy="3725829"/>
          </a:xfrm>
          <a:prstGeom prst="rect">
            <a:avLst/>
          </a:prstGeom>
        </p:spPr>
        <p:txBody>
          <a:bodyPr anchor="t" rtlCol="false" tIns="0" lIns="0" bIns="0" rIns="0">
            <a:spAutoFit/>
          </a:bodyPr>
          <a:lstStyle/>
          <a:p>
            <a:pPr algn="l">
              <a:lnSpc>
                <a:spcPts val="3740"/>
              </a:lnSpc>
              <a:spcBef>
                <a:spcPct val="0"/>
              </a:spcBef>
            </a:pPr>
            <a:r>
              <a:rPr lang="en-US" sz="2877" spc="-112">
                <a:solidFill>
                  <a:srgbClr val="000000"/>
                </a:solidFill>
                <a:latin typeface="DM Sans"/>
                <a:ea typeface="DM Sans"/>
                <a:cs typeface="DM Sans"/>
                <a:sym typeface="DM Sans"/>
              </a:rPr>
              <a:t>The pharmaceutical sales dataset shows significant variation across drug categories and manufacturers, but the factors driving demand, revenue concentration, and product distribution remain unclear. Although total revenue (44.87M) and product volume (209K) are high, sales are heavily skewed toward certain drugs like Pyrazolones Acid and specific manufacturers such as Roche, Pfizer, Intas, and Cipla. This imbalance raises challenges in understanding market performance, forecasting demand, and identifying opportunities for growth across lower-performing drug categories and manufacturers</a:t>
            </a:r>
          </a:p>
          <a:p>
            <a:pPr algn="l">
              <a:lnSpc>
                <a:spcPts val="3740"/>
              </a:lnSpc>
              <a:spcBef>
                <a:spcPct val="0"/>
              </a:spcBef>
            </a:pPr>
          </a:p>
        </p:txBody>
      </p:sp>
      <p:sp>
        <p:nvSpPr>
          <p:cNvPr name="TextBox 14" id="14"/>
          <p:cNvSpPr txBox="true"/>
          <p:nvPr/>
        </p:nvSpPr>
        <p:spPr>
          <a:xfrm rot="0">
            <a:off x="909229" y="6642259"/>
            <a:ext cx="15071506" cy="2325624"/>
          </a:xfrm>
          <a:prstGeom prst="rect">
            <a:avLst/>
          </a:prstGeom>
        </p:spPr>
        <p:txBody>
          <a:bodyPr anchor="t" rtlCol="false" tIns="0" lIns="0" bIns="0" rIns="0">
            <a:spAutoFit/>
          </a:bodyPr>
          <a:lstStyle/>
          <a:p>
            <a:pPr algn="l">
              <a:lnSpc>
                <a:spcPts val="3743"/>
              </a:lnSpc>
              <a:spcBef>
                <a:spcPct val="0"/>
              </a:spcBef>
            </a:pPr>
            <a:r>
              <a:rPr lang="en-US" sz="2879" spc="-112">
                <a:solidFill>
                  <a:srgbClr val="000000"/>
                </a:solidFill>
                <a:latin typeface="DM Sans"/>
                <a:ea typeface="DM Sans"/>
                <a:cs typeface="DM Sans"/>
                <a:sym typeface="DM Sans"/>
              </a:rPr>
              <a:t>A structured analysis is required to:</a:t>
            </a:r>
          </a:p>
          <a:p>
            <a:pPr algn="l" marL="621790" indent="-310895" lvl="1">
              <a:lnSpc>
                <a:spcPts val="3743"/>
              </a:lnSpc>
              <a:buFont typeface="Arial"/>
              <a:buChar char="•"/>
            </a:pPr>
            <a:r>
              <a:rPr lang="en-US" sz="2879" spc="-112">
                <a:solidFill>
                  <a:srgbClr val="000000"/>
                </a:solidFill>
                <a:latin typeface="DM Sans"/>
                <a:ea typeface="DM Sans"/>
                <a:cs typeface="DM Sans"/>
                <a:sym typeface="DM Sans"/>
              </a:rPr>
              <a:t>Identify high- and low-performing drug categories,</a:t>
            </a:r>
          </a:p>
          <a:p>
            <a:pPr algn="l" marL="621790" indent="-310895" lvl="1">
              <a:lnSpc>
                <a:spcPts val="3743"/>
              </a:lnSpc>
              <a:buFont typeface="Arial"/>
              <a:buChar char="•"/>
            </a:pPr>
            <a:r>
              <a:rPr lang="en-US" sz="2879" spc="-112">
                <a:solidFill>
                  <a:srgbClr val="000000"/>
                </a:solidFill>
                <a:latin typeface="DM Sans"/>
                <a:ea typeface="DM Sans"/>
                <a:cs typeface="DM Sans"/>
                <a:sym typeface="DM Sans"/>
              </a:rPr>
              <a:t>Understand manufacturer revenue vs. product distribution gaps,</a:t>
            </a:r>
          </a:p>
          <a:p>
            <a:pPr algn="l" marL="621790" indent="-310895" lvl="1">
              <a:lnSpc>
                <a:spcPts val="3743"/>
              </a:lnSpc>
              <a:buFont typeface="Arial"/>
              <a:buChar char="•"/>
            </a:pPr>
            <a:r>
              <a:rPr lang="en-US" sz="2879" spc="-112">
                <a:solidFill>
                  <a:srgbClr val="000000"/>
                </a:solidFill>
                <a:latin typeface="DM Sans"/>
                <a:ea typeface="DM Sans"/>
                <a:cs typeface="DM Sans"/>
                <a:sym typeface="DM Sans"/>
              </a:rPr>
              <a:t>Detect trends or inconsistencies across months and years, and</a:t>
            </a:r>
          </a:p>
          <a:p>
            <a:pPr algn="l" marL="621790" indent="-310895" lvl="1">
              <a:lnSpc>
                <a:spcPts val="3743"/>
              </a:lnSpc>
              <a:buFont typeface="Arial"/>
              <a:buChar char="•"/>
            </a:pPr>
            <a:r>
              <a:rPr lang="en-US" sz="2879" spc="-112">
                <a:solidFill>
                  <a:srgbClr val="000000"/>
                </a:solidFill>
                <a:latin typeface="DM Sans"/>
                <a:ea typeface="DM Sans"/>
                <a:cs typeface="DM Sans"/>
                <a:sym typeface="DM Sans"/>
              </a:rPr>
              <a:t>Support data-driven decision-making for improving sales strategy.</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4E4E4"/>
        </a:solidFill>
      </p:bgPr>
    </p:bg>
    <p:spTree>
      <p:nvGrpSpPr>
        <p:cNvPr id="1" name=""/>
        <p:cNvGrpSpPr/>
        <p:nvPr/>
      </p:nvGrpSpPr>
      <p:grpSpPr>
        <a:xfrm>
          <a:off x="0" y="0"/>
          <a:ext cx="0" cy="0"/>
          <a:chOff x="0" y="0"/>
          <a:chExt cx="0" cy="0"/>
        </a:xfrm>
      </p:grpSpPr>
      <p:sp>
        <p:nvSpPr>
          <p:cNvPr name="Freeform 2" id="2"/>
          <p:cNvSpPr/>
          <p:nvPr/>
        </p:nvSpPr>
        <p:spPr>
          <a:xfrm flipH="false" flipV="false" rot="-1303143">
            <a:off x="10267942" y="4419061"/>
            <a:ext cx="11376589" cy="9163325"/>
          </a:xfrm>
          <a:custGeom>
            <a:avLst/>
            <a:gdLst/>
            <a:ahLst/>
            <a:cxnLst/>
            <a:rect r="r" b="b" t="t" l="l"/>
            <a:pathLst>
              <a:path h="9163325" w="11376589">
                <a:moveTo>
                  <a:pt x="0" y="0"/>
                </a:moveTo>
                <a:lnTo>
                  <a:pt x="11376589" y="0"/>
                </a:lnTo>
                <a:lnTo>
                  <a:pt x="11376589" y="9163325"/>
                </a:lnTo>
                <a:lnTo>
                  <a:pt x="0" y="9163325"/>
                </a:lnTo>
                <a:lnTo>
                  <a:pt x="0" y="0"/>
                </a:lnTo>
                <a:close/>
              </a:path>
            </a:pathLst>
          </a:custGeom>
          <a:blipFill>
            <a:blip r:embed="rId2">
              <a:alphaModFix amt="40000"/>
            </a:blip>
            <a:stretch>
              <a:fillRect l="0" t="0" r="0" b="0"/>
            </a:stretch>
          </a:blipFill>
        </p:spPr>
      </p:sp>
      <p:sp>
        <p:nvSpPr>
          <p:cNvPr name="Freeform 3" id="3"/>
          <p:cNvSpPr/>
          <p:nvPr/>
        </p:nvSpPr>
        <p:spPr>
          <a:xfrm flipH="false" flipV="false" rot="-1303143">
            <a:off x="-2545715" y="-2660308"/>
            <a:ext cx="11376589" cy="9163325"/>
          </a:xfrm>
          <a:custGeom>
            <a:avLst/>
            <a:gdLst/>
            <a:ahLst/>
            <a:cxnLst/>
            <a:rect r="r" b="b" t="t" l="l"/>
            <a:pathLst>
              <a:path h="9163325" w="11376589">
                <a:moveTo>
                  <a:pt x="0" y="0"/>
                </a:moveTo>
                <a:lnTo>
                  <a:pt x="11376589" y="0"/>
                </a:lnTo>
                <a:lnTo>
                  <a:pt x="11376589" y="9163325"/>
                </a:lnTo>
                <a:lnTo>
                  <a:pt x="0" y="9163325"/>
                </a:lnTo>
                <a:lnTo>
                  <a:pt x="0" y="0"/>
                </a:lnTo>
                <a:close/>
              </a:path>
            </a:pathLst>
          </a:custGeom>
          <a:blipFill>
            <a:blip r:embed="rId2">
              <a:alphaModFix amt="40000"/>
            </a:blip>
            <a:stretch>
              <a:fillRect l="0" t="0" r="0" b="0"/>
            </a:stretch>
          </a:blipFill>
        </p:spPr>
      </p:sp>
      <p:sp>
        <p:nvSpPr>
          <p:cNvPr name="TextBox 4" id="4"/>
          <p:cNvSpPr txBox="true"/>
          <p:nvPr/>
        </p:nvSpPr>
        <p:spPr>
          <a:xfrm rot="0">
            <a:off x="653512" y="479568"/>
            <a:ext cx="16605788" cy="1693036"/>
          </a:xfrm>
          <a:prstGeom prst="rect">
            <a:avLst/>
          </a:prstGeom>
        </p:spPr>
        <p:txBody>
          <a:bodyPr anchor="t" rtlCol="false" tIns="0" lIns="0" bIns="0" rIns="0">
            <a:spAutoFit/>
          </a:bodyPr>
          <a:lstStyle/>
          <a:p>
            <a:pPr algn="l">
              <a:lnSpc>
                <a:spcPts val="12412"/>
              </a:lnSpc>
            </a:pPr>
            <a:r>
              <a:rPr lang="en-US" sz="13346" spc="-987" b="true">
                <a:solidFill>
                  <a:srgbClr val="000000"/>
                </a:solidFill>
                <a:latin typeface="Inter Bold"/>
                <a:ea typeface="Inter Bold"/>
                <a:cs typeface="Inter Bold"/>
                <a:sym typeface="Inter Bold"/>
              </a:rPr>
              <a:t>Data Sources</a:t>
            </a:r>
          </a:p>
        </p:txBody>
      </p:sp>
      <p:sp>
        <p:nvSpPr>
          <p:cNvPr name="Freeform 5" id="5"/>
          <p:cNvSpPr/>
          <p:nvPr/>
        </p:nvSpPr>
        <p:spPr>
          <a:xfrm flipH="false" flipV="false" rot="0">
            <a:off x="1028700" y="8168765"/>
            <a:ext cx="9156559" cy="1598236"/>
          </a:xfrm>
          <a:custGeom>
            <a:avLst/>
            <a:gdLst/>
            <a:ahLst/>
            <a:cxnLst/>
            <a:rect r="r" b="b" t="t" l="l"/>
            <a:pathLst>
              <a:path h="1598236" w="9156559">
                <a:moveTo>
                  <a:pt x="0" y="0"/>
                </a:moveTo>
                <a:lnTo>
                  <a:pt x="9156559" y="0"/>
                </a:lnTo>
                <a:lnTo>
                  <a:pt x="9156559" y="1598236"/>
                </a:lnTo>
                <a:lnTo>
                  <a:pt x="0" y="1598236"/>
                </a:lnTo>
                <a:lnTo>
                  <a:pt x="0" y="0"/>
                </a:lnTo>
                <a:close/>
              </a:path>
            </a:pathLst>
          </a:custGeom>
          <a:blipFill>
            <a:blip r:embed="rId3">
              <a:alphaModFix amt="40000"/>
            </a:blip>
            <a:stretch>
              <a:fillRect l="0" t="0" r="0" b="0"/>
            </a:stretch>
          </a:blipFill>
        </p:spPr>
      </p:sp>
      <p:grpSp>
        <p:nvGrpSpPr>
          <p:cNvPr name="Group 6" id="6"/>
          <p:cNvGrpSpPr/>
          <p:nvPr/>
        </p:nvGrpSpPr>
        <p:grpSpPr>
          <a:xfrm rot="0">
            <a:off x="673392" y="2549490"/>
            <a:ext cx="16605788" cy="5733259"/>
            <a:chOff x="0" y="0"/>
            <a:chExt cx="3779097" cy="1304758"/>
          </a:xfrm>
        </p:grpSpPr>
        <p:sp>
          <p:nvSpPr>
            <p:cNvPr name="Freeform 7" id="7"/>
            <p:cNvSpPr/>
            <p:nvPr/>
          </p:nvSpPr>
          <p:spPr>
            <a:xfrm flipH="false" flipV="false" rot="0">
              <a:off x="0" y="0"/>
              <a:ext cx="3779096" cy="1304758"/>
            </a:xfrm>
            <a:custGeom>
              <a:avLst/>
              <a:gdLst/>
              <a:ahLst/>
              <a:cxnLst/>
              <a:rect r="r" b="b" t="t" l="l"/>
              <a:pathLst>
                <a:path h="1304758" w="3779096">
                  <a:moveTo>
                    <a:pt x="23777" y="0"/>
                  </a:moveTo>
                  <a:lnTo>
                    <a:pt x="3755319" y="0"/>
                  </a:lnTo>
                  <a:cubicBezTo>
                    <a:pt x="3768451" y="0"/>
                    <a:pt x="3779096" y="10645"/>
                    <a:pt x="3779096" y="23777"/>
                  </a:cubicBezTo>
                  <a:lnTo>
                    <a:pt x="3779096" y="1280981"/>
                  </a:lnTo>
                  <a:cubicBezTo>
                    <a:pt x="3779096" y="1294113"/>
                    <a:pt x="3768451" y="1304758"/>
                    <a:pt x="3755319" y="1304758"/>
                  </a:cubicBezTo>
                  <a:lnTo>
                    <a:pt x="23777" y="1304758"/>
                  </a:lnTo>
                  <a:cubicBezTo>
                    <a:pt x="17471" y="1304758"/>
                    <a:pt x="11423" y="1302253"/>
                    <a:pt x="6964" y="1297794"/>
                  </a:cubicBezTo>
                  <a:cubicBezTo>
                    <a:pt x="2505" y="1293335"/>
                    <a:pt x="0" y="1287287"/>
                    <a:pt x="0" y="1280981"/>
                  </a:cubicBezTo>
                  <a:lnTo>
                    <a:pt x="0" y="23777"/>
                  </a:lnTo>
                  <a:cubicBezTo>
                    <a:pt x="0" y="10645"/>
                    <a:pt x="10645" y="0"/>
                    <a:pt x="23777" y="0"/>
                  </a:cubicBezTo>
                  <a:close/>
                </a:path>
              </a:pathLst>
            </a:custGeom>
            <a:solidFill>
              <a:srgbClr val="FFFFFF"/>
            </a:solidFill>
            <a:ln w="9525" cap="rnd">
              <a:solidFill>
                <a:srgbClr val="000000"/>
              </a:solidFill>
              <a:prstDash val="solid"/>
              <a:round/>
            </a:ln>
          </p:spPr>
        </p:sp>
        <p:sp>
          <p:nvSpPr>
            <p:cNvPr name="TextBox 8" id="8"/>
            <p:cNvSpPr txBox="true"/>
            <p:nvPr/>
          </p:nvSpPr>
          <p:spPr>
            <a:xfrm>
              <a:off x="0" y="-28575"/>
              <a:ext cx="3779097" cy="1333333"/>
            </a:xfrm>
            <a:prstGeom prst="rect">
              <a:avLst/>
            </a:prstGeom>
          </p:spPr>
          <p:txBody>
            <a:bodyPr anchor="ctr" rtlCol="false" tIns="50800" lIns="50800" bIns="50800" rIns="50800"/>
            <a:lstStyle/>
            <a:p>
              <a:pPr algn="ctr">
                <a:lnSpc>
                  <a:spcPts val="2600"/>
                </a:lnSpc>
              </a:pPr>
            </a:p>
          </p:txBody>
        </p:sp>
      </p:grpSp>
      <p:grpSp>
        <p:nvGrpSpPr>
          <p:cNvPr name="Group 9" id="9"/>
          <p:cNvGrpSpPr/>
          <p:nvPr/>
        </p:nvGrpSpPr>
        <p:grpSpPr>
          <a:xfrm rot="0">
            <a:off x="1028700" y="2639329"/>
            <a:ext cx="15742783" cy="737157"/>
            <a:chOff x="0" y="0"/>
            <a:chExt cx="3582696" cy="167760"/>
          </a:xfrm>
        </p:grpSpPr>
        <p:sp>
          <p:nvSpPr>
            <p:cNvPr name="Freeform 10" id="10"/>
            <p:cNvSpPr/>
            <p:nvPr/>
          </p:nvSpPr>
          <p:spPr>
            <a:xfrm flipH="false" flipV="false" rot="0">
              <a:off x="0" y="0"/>
              <a:ext cx="3582696" cy="167760"/>
            </a:xfrm>
            <a:custGeom>
              <a:avLst/>
              <a:gdLst/>
              <a:ahLst/>
              <a:cxnLst/>
              <a:rect r="r" b="b" t="t" l="l"/>
              <a:pathLst>
                <a:path h="167760" w="3582696">
                  <a:moveTo>
                    <a:pt x="25081" y="0"/>
                  </a:moveTo>
                  <a:lnTo>
                    <a:pt x="3557616" y="0"/>
                  </a:lnTo>
                  <a:cubicBezTo>
                    <a:pt x="3564268" y="0"/>
                    <a:pt x="3570647" y="2642"/>
                    <a:pt x="3575350" y="7346"/>
                  </a:cubicBezTo>
                  <a:cubicBezTo>
                    <a:pt x="3580054" y="12049"/>
                    <a:pt x="3582696" y="18429"/>
                    <a:pt x="3582696" y="25081"/>
                  </a:cubicBezTo>
                  <a:lnTo>
                    <a:pt x="3582696" y="142679"/>
                  </a:lnTo>
                  <a:cubicBezTo>
                    <a:pt x="3582696" y="149331"/>
                    <a:pt x="3580054" y="155710"/>
                    <a:pt x="3575350" y="160414"/>
                  </a:cubicBezTo>
                  <a:cubicBezTo>
                    <a:pt x="3570647" y="165118"/>
                    <a:pt x="3564268" y="167760"/>
                    <a:pt x="3557616" y="167760"/>
                  </a:cubicBezTo>
                  <a:lnTo>
                    <a:pt x="25081" y="167760"/>
                  </a:lnTo>
                  <a:cubicBezTo>
                    <a:pt x="18429" y="167760"/>
                    <a:pt x="12049" y="165118"/>
                    <a:pt x="7346" y="160414"/>
                  </a:cubicBezTo>
                  <a:cubicBezTo>
                    <a:pt x="2642" y="155710"/>
                    <a:pt x="0" y="149331"/>
                    <a:pt x="0" y="142679"/>
                  </a:cubicBezTo>
                  <a:lnTo>
                    <a:pt x="0" y="25081"/>
                  </a:lnTo>
                  <a:cubicBezTo>
                    <a:pt x="0" y="18429"/>
                    <a:pt x="2642" y="12049"/>
                    <a:pt x="7346" y="7346"/>
                  </a:cubicBezTo>
                  <a:cubicBezTo>
                    <a:pt x="12049" y="2642"/>
                    <a:pt x="18429" y="0"/>
                    <a:pt x="25081" y="0"/>
                  </a:cubicBezTo>
                  <a:close/>
                </a:path>
              </a:pathLst>
            </a:custGeom>
            <a:gradFill rotWithShape="true">
              <a:gsLst>
                <a:gs pos="0">
                  <a:srgbClr val="6D6D6D">
                    <a:alpha val="100000"/>
                  </a:srgbClr>
                </a:gs>
                <a:gs pos="100000">
                  <a:srgbClr val="000000">
                    <a:alpha val="100000"/>
                  </a:srgbClr>
                </a:gs>
              </a:gsLst>
              <a:lin ang="0"/>
            </a:gradFill>
            <a:ln w="9525" cap="rnd">
              <a:solidFill>
                <a:srgbClr val="000000"/>
              </a:solidFill>
              <a:prstDash val="solid"/>
              <a:round/>
            </a:ln>
          </p:spPr>
        </p:sp>
        <p:sp>
          <p:nvSpPr>
            <p:cNvPr name="TextBox 11" id="11"/>
            <p:cNvSpPr txBox="true"/>
            <p:nvPr/>
          </p:nvSpPr>
          <p:spPr>
            <a:xfrm>
              <a:off x="0" y="-28575"/>
              <a:ext cx="3582696" cy="196335"/>
            </a:xfrm>
            <a:prstGeom prst="rect">
              <a:avLst/>
            </a:prstGeom>
          </p:spPr>
          <p:txBody>
            <a:bodyPr anchor="ctr" rtlCol="false" tIns="50800" lIns="50800" bIns="50800" rIns="50800"/>
            <a:lstStyle/>
            <a:p>
              <a:pPr algn="ctr">
                <a:lnSpc>
                  <a:spcPts val="2600"/>
                </a:lnSpc>
              </a:pPr>
            </a:p>
          </p:txBody>
        </p:sp>
      </p:grpSp>
      <p:sp>
        <p:nvSpPr>
          <p:cNvPr name="TextBox 12" id="12"/>
          <p:cNvSpPr txBox="true"/>
          <p:nvPr/>
        </p:nvSpPr>
        <p:spPr>
          <a:xfrm rot="0">
            <a:off x="1028700" y="3563307"/>
            <a:ext cx="15015851" cy="4390062"/>
          </a:xfrm>
          <a:prstGeom prst="rect">
            <a:avLst/>
          </a:prstGeom>
        </p:spPr>
        <p:txBody>
          <a:bodyPr anchor="t" rtlCol="false" tIns="0" lIns="0" bIns="0" rIns="0">
            <a:spAutoFit/>
          </a:bodyPr>
          <a:lstStyle/>
          <a:p>
            <a:pPr algn="l" marL="748186" indent="-374093" lvl="1">
              <a:lnSpc>
                <a:spcPts val="4470"/>
              </a:lnSpc>
              <a:buFont typeface="Arial"/>
              <a:buChar char="•"/>
            </a:pPr>
            <a:r>
              <a:rPr lang="en-US" sz="3465" spc="-117">
                <a:solidFill>
                  <a:srgbClr val="000000"/>
                </a:solidFill>
                <a:latin typeface="DM Sans"/>
                <a:ea typeface="DM Sans"/>
                <a:cs typeface="DM Sans"/>
                <a:sym typeface="DM Sans"/>
              </a:rPr>
              <a:t>D</a:t>
            </a:r>
            <a:r>
              <a:rPr lang="en-US" sz="3465" spc="-117">
                <a:solidFill>
                  <a:srgbClr val="000000"/>
                </a:solidFill>
                <a:latin typeface="DM Sans"/>
                <a:ea typeface="DM Sans"/>
                <a:cs typeface="DM Sans"/>
                <a:sym typeface="DM Sans"/>
              </a:rPr>
              <a:t>rug-wise sales metrics such as total orders, average orders, and maximum orders (from the Drug Sales Analysis dashboard).</a:t>
            </a:r>
          </a:p>
          <a:p>
            <a:pPr algn="l" marL="748186" indent="-374093" lvl="1">
              <a:lnSpc>
                <a:spcPts val="4470"/>
              </a:lnSpc>
              <a:buFont typeface="Arial"/>
              <a:buChar char="•"/>
            </a:pPr>
            <a:r>
              <a:rPr lang="en-US" sz="3465" spc="-117">
                <a:solidFill>
                  <a:srgbClr val="000000"/>
                </a:solidFill>
                <a:latin typeface="DM Sans"/>
                <a:ea typeface="DM Sans"/>
                <a:cs typeface="DM Sans"/>
                <a:sym typeface="DM Sans"/>
              </a:rPr>
              <a:t>Manufacturer-wise revenue and product distribution (from the Pharma Sales Analysis dashboard).</a:t>
            </a:r>
          </a:p>
          <a:p>
            <a:pPr algn="l" marL="748186" indent="-374093" lvl="1">
              <a:lnSpc>
                <a:spcPts val="4470"/>
              </a:lnSpc>
              <a:buFont typeface="Arial"/>
              <a:buChar char="•"/>
            </a:pPr>
            <a:r>
              <a:rPr lang="en-US" sz="3465" spc="-117">
                <a:solidFill>
                  <a:srgbClr val="000000"/>
                </a:solidFill>
                <a:latin typeface="DM Sans"/>
                <a:ea typeface="DM Sans"/>
                <a:cs typeface="DM Sans"/>
                <a:sym typeface="DM Sans"/>
              </a:rPr>
              <a:t>Raw pharmaceutical product and sales records extracted from internal datasets (indian_pharmaceutical_products_clean.csv and PharmaDrugSales.csv).</a:t>
            </a:r>
          </a:p>
          <a:p>
            <a:pPr algn="l">
              <a:lnSpc>
                <a:spcPts val="4470"/>
              </a:lnSpc>
            </a:pPr>
          </a:p>
        </p:txBody>
      </p:sp>
      <p:sp>
        <p:nvSpPr>
          <p:cNvPr name="Freeform 13" id="13"/>
          <p:cNvSpPr/>
          <p:nvPr/>
        </p:nvSpPr>
        <p:spPr>
          <a:xfrm flipH="false" flipV="false" rot="0">
            <a:off x="10461484" y="8497146"/>
            <a:ext cx="6797816" cy="1186528"/>
          </a:xfrm>
          <a:custGeom>
            <a:avLst/>
            <a:gdLst/>
            <a:ahLst/>
            <a:cxnLst/>
            <a:rect r="r" b="b" t="t" l="l"/>
            <a:pathLst>
              <a:path h="1186528" w="6797816">
                <a:moveTo>
                  <a:pt x="0" y="0"/>
                </a:moveTo>
                <a:lnTo>
                  <a:pt x="6797816" y="0"/>
                </a:lnTo>
                <a:lnTo>
                  <a:pt x="6797816" y="1186528"/>
                </a:lnTo>
                <a:lnTo>
                  <a:pt x="0" y="1186528"/>
                </a:lnTo>
                <a:lnTo>
                  <a:pt x="0" y="0"/>
                </a:lnTo>
                <a:close/>
              </a:path>
            </a:pathLst>
          </a:custGeom>
          <a:blipFill>
            <a:blip r:embed="rId3">
              <a:alphaModFix amt="40000"/>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4E4E4"/>
        </a:solidFill>
      </p:bgPr>
    </p:bg>
    <p:spTree>
      <p:nvGrpSpPr>
        <p:cNvPr id="1" name=""/>
        <p:cNvGrpSpPr/>
        <p:nvPr/>
      </p:nvGrpSpPr>
      <p:grpSpPr>
        <a:xfrm>
          <a:off x="0" y="0"/>
          <a:ext cx="0" cy="0"/>
          <a:chOff x="0" y="0"/>
          <a:chExt cx="0" cy="0"/>
        </a:xfrm>
      </p:grpSpPr>
      <p:sp>
        <p:nvSpPr>
          <p:cNvPr name="Freeform 2" id="2"/>
          <p:cNvSpPr/>
          <p:nvPr/>
        </p:nvSpPr>
        <p:spPr>
          <a:xfrm flipH="false" flipV="false" rot="-1303143">
            <a:off x="10267942" y="4419061"/>
            <a:ext cx="11376589" cy="9163325"/>
          </a:xfrm>
          <a:custGeom>
            <a:avLst/>
            <a:gdLst/>
            <a:ahLst/>
            <a:cxnLst/>
            <a:rect r="r" b="b" t="t" l="l"/>
            <a:pathLst>
              <a:path h="9163325" w="11376589">
                <a:moveTo>
                  <a:pt x="0" y="0"/>
                </a:moveTo>
                <a:lnTo>
                  <a:pt x="11376589" y="0"/>
                </a:lnTo>
                <a:lnTo>
                  <a:pt x="11376589" y="9163325"/>
                </a:lnTo>
                <a:lnTo>
                  <a:pt x="0" y="9163325"/>
                </a:lnTo>
                <a:lnTo>
                  <a:pt x="0" y="0"/>
                </a:lnTo>
                <a:close/>
              </a:path>
            </a:pathLst>
          </a:custGeom>
          <a:blipFill>
            <a:blip r:embed="rId2">
              <a:alphaModFix amt="40000"/>
            </a:blip>
            <a:stretch>
              <a:fillRect l="0" t="0" r="0" b="0"/>
            </a:stretch>
          </a:blipFill>
        </p:spPr>
      </p:sp>
      <p:sp>
        <p:nvSpPr>
          <p:cNvPr name="Freeform 3" id="3"/>
          <p:cNvSpPr/>
          <p:nvPr/>
        </p:nvSpPr>
        <p:spPr>
          <a:xfrm flipH="false" flipV="false" rot="-1303143">
            <a:off x="-2827997" y="-2935477"/>
            <a:ext cx="11376589" cy="9163325"/>
          </a:xfrm>
          <a:custGeom>
            <a:avLst/>
            <a:gdLst/>
            <a:ahLst/>
            <a:cxnLst/>
            <a:rect r="r" b="b" t="t" l="l"/>
            <a:pathLst>
              <a:path h="9163325" w="11376589">
                <a:moveTo>
                  <a:pt x="0" y="0"/>
                </a:moveTo>
                <a:lnTo>
                  <a:pt x="11376589" y="0"/>
                </a:lnTo>
                <a:lnTo>
                  <a:pt x="11376589" y="9163326"/>
                </a:lnTo>
                <a:lnTo>
                  <a:pt x="0" y="9163326"/>
                </a:lnTo>
                <a:lnTo>
                  <a:pt x="0" y="0"/>
                </a:lnTo>
                <a:close/>
              </a:path>
            </a:pathLst>
          </a:custGeom>
          <a:blipFill>
            <a:blip r:embed="rId2">
              <a:alphaModFix amt="40000"/>
            </a:blip>
            <a:stretch>
              <a:fillRect l="0" t="0" r="0" b="0"/>
            </a:stretch>
          </a:blipFill>
        </p:spPr>
      </p:sp>
      <p:sp>
        <p:nvSpPr>
          <p:cNvPr name="TextBox 4" id="4"/>
          <p:cNvSpPr txBox="true"/>
          <p:nvPr/>
        </p:nvSpPr>
        <p:spPr>
          <a:xfrm rot="0">
            <a:off x="412699" y="784368"/>
            <a:ext cx="16605788" cy="1693036"/>
          </a:xfrm>
          <a:prstGeom prst="rect">
            <a:avLst/>
          </a:prstGeom>
        </p:spPr>
        <p:txBody>
          <a:bodyPr anchor="t" rtlCol="false" tIns="0" lIns="0" bIns="0" rIns="0">
            <a:spAutoFit/>
          </a:bodyPr>
          <a:lstStyle/>
          <a:p>
            <a:pPr algn="l">
              <a:lnSpc>
                <a:spcPts val="12412"/>
              </a:lnSpc>
            </a:pPr>
            <a:r>
              <a:rPr lang="en-US" sz="13346" spc="-987" b="true">
                <a:solidFill>
                  <a:srgbClr val="000000"/>
                </a:solidFill>
                <a:latin typeface="Inter Bold"/>
                <a:ea typeface="Inter Bold"/>
                <a:cs typeface="Inter Bold"/>
                <a:sym typeface="Inter Bold"/>
              </a:rPr>
              <a:t>Methodology</a:t>
            </a:r>
          </a:p>
        </p:txBody>
      </p:sp>
      <p:sp>
        <p:nvSpPr>
          <p:cNvPr name="Freeform 5" id="5"/>
          <p:cNvSpPr/>
          <p:nvPr/>
        </p:nvSpPr>
        <p:spPr>
          <a:xfrm flipH="false" flipV="false" rot="0">
            <a:off x="1028700" y="8168765"/>
            <a:ext cx="9156559" cy="1598236"/>
          </a:xfrm>
          <a:custGeom>
            <a:avLst/>
            <a:gdLst/>
            <a:ahLst/>
            <a:cxnLst/>
            <a:rect r="r" b="b" t="t" l="l"/>
            <a:pathLst>
              <a:path h="1598236" w="9156559">
                <a:moveTo>
                  <a:pt x="0" y="0"/>
                </a:moveTo>
                <a:lnTo>
                  <a:pt x="9156559" y="0"/>
                </a:lnTo>
                <a:lnTo>
                  <a:pt x="9156559" y="1598236"/>
                </a:lnTo>
                <a:lnTo>
                  <a:pt x="0" y="1598236"/>
                </a:lnTo>
                <a:lnTo>
                  <a:pt x="0" y="0"/>
                </a:lnTo>
                <a:close/>
              </a:path>
            </a:pathLst>
          </a:custGeom>
          <a:blipFill>
            <a:blip r:embed="rId3">
              <a:alphaModFix amt="40000"/>
            </a:blip>
            <a:stretch>
              <a:fillRect l="0" t="0" r="0" b="0"/>
            </a:stretch>
          </a:blipFill>
        </p:spPr>
      </p:sp>
      <p:grpSp>
        <p:nvGrpSpPr>
          <p:cNvPr name="Group 6" id="6"/>
          <p:cNvGrpSpPr/>
          <p:nvPr/>
        </p:nvGrpSpPr>
        <p:grpSpPr>
          <a:xfrm rot="0">
            <a:off x="412699" y="2639329"/>
            <a:ext cx="16846601" cy="7127672"/>
            <a:chOff x="0" y="0"/>
            <a:chExt cx="3833900" cy="1622095"/>
          </a:xfrm>
        </p:grpSpPr>
        <p:sp>
          <p:nvSpPr>
            <p:cNvPr name="Freeform 7" id="7"/>
            <p:cNvSpPr/>
            <p:nvPr/>
          </p:nvSpPr>
          <p:spPr>
            <a:xfrm flipH="false" flipV="false" rot="0">
              <a:off x="0" y="0"/>
              <a:ext cx="3833900" cy="1622095"/>
            </a:xfrm>
            <a:custGeom>
              <a:avLst/>
              <a:gdLst/>
              <a:ahLst/>
              <a:cxnLst/>
              <a:rect r="r" b="b" t="t" l="l"/>
              <a:pathLst>
                <a:path h="1622095" w="3833900">
                  <a:moveTo>
                    <a:pt x="23437" y="0"/>
                  </a:moveTo>
                  <a:lnTo>
                    <a:pt x="3810463" y="0"/>
                  </a:lnTo>
                  <a:cubicBezTo>
                    <a:pt x="3823407" y="0"/>
                    <a:pt x="3833900" y="10493"/>
                    <a:pt x="3833900" y="23437"/>
                  </a:cubicBezTo>
                  <a:lnTo>
                    <a:pt x="3833900" y="1598657"/>
                  </a:lnTo>
                  <a:cubicBezTo>
                    <a:pt x="3833900" y="1611601"/>
                    <a:pt x="3823407" y="1622095"/>
                    <a:pt x="3810463" y="1622095"/>
                  </a:cubicBezTo>
                  <a:lnTo>
                    <a:pt x="23437" y="1622095"/>
                  </a:lnTo>
                  <a:cubicBezTo>
                    <a:pt x="10493" y="1622095"/>
                    <a:pt x="0" y="1611601"/>
                    <a:pt x="0" y="1598657"/>
                  </a:cubicBezTo>
                  <a:lnTo>
                    <a:pt x="0" y="23437"/>
                  </a:lnTo>
                  <a:cubicBezTo>
                    <a:pt x="0" y="10493"/>
                    <a:pt x="10493" y="0"/>
                    <a:pt x="23437" y="0"/>
                  </a:cubicBezTo>
                  <a:close/>
                </a:path>
              </a:pathLst>
            </a:custGeom>
            <a:solidFill>
              <a:srgbClr val="FFFFFF"/>
            </a:solidFill>
            <a:ln w="9525" cap="rnd">
              <a:solidFill>
                <a:srgbClr val="000000"/>
              </a:solidFill>
              <a:prstDash val="solid"/>
              <a:round/>
            </a:ln>
          </p:spPr>
        </p:sp>
        <p:sp>
          <p:nvSpPr>
            <p:cNvPr name="TextBox 8" id="8"/>
            <p:cNvSpPr txBox="true"/>
            <p:nvPr/>
          </p:nvSpPr>
          <p:spPr>
            <a:xfrm>
              <a:off x="0" y="-28575"/>
              <a:ext cx="3833900" cy="1650670"/>
            </a:xfrm>
            <a:prstGeom prst="rect">
              <a:avLst/>
            </a:prstGeom>
          </p:spPr>
          <p:txBody>
            <a:bodyPr anchor="ctr" rtlCol="false" tIns="50800" lIns="50800" bIns="50800" rIns="50800"/>
            <a:lstStyle/>
            <a:p>
              <a:pPr algn="ctr">
                <a:lnSpc>
                  <a:spcPts val="2600"/>
                </a:lnSpc>
              </a:pPr>
            </a:p>
          </p:txBody>
        </p:sp>
      </p:grpSp>
      <p:grpSp>
        <p:nvGrpSpPr>
          <p:cNvPr name="Group 9" id="9"/>
          <p:cNvGrpSpPr/>
          <p:nvPr/>
        </p:nvGrpSpPr>
        <p:grpSpPr>
          <a:xfrm rot="0">
            <a:off x="720700" y="2639329"/>
            <a:ext cx="15989787" cy="737157"/>
            <a:chOff x="0" y="0"/>
            <a:chExt cx="3638909" cy="167760"/>
          </a:xfrm>
        </p:grpSpPr>
        <p:sp>
          <p:nvSpPr>
            <p:cNvPr name="Freeform 10" id="10"/>
            <p:cNvSpPr/>
            <p:nvPr/>
          </p:nvSpPr>
          <p:spPr>
            <a:xfrm flipH="false" flipV="false" rot="0">
              <a:off x="0" y="0"/>
              <a:ext cx="3638909" cy="167760"/>
            </a:xfrm>
            <a:custGeom>
              <a:avLst/>
              <a:gdLst/>
              <a:ahLst/>
              <a:cxnLst/>
              <a:rect r="r" b="b" t="t" l="l"/>
              <a:pathLst>
                <a:path h="167760" w="3638909">
                  <a:moveTo>
                    <a:pt x="24693" y="0"/>
                  </a:moveTo>
                  <a:lnTo>
                    <a:pt x="3614216" y="0"/>
                  </a:lnTo>
                  <a:cubicBezTo>
                    <a:pt x="3627853" y="0"/>
                    <a:pt x="3638909" y="11055"/>
                    <a:pt x="3638909" y="24693"/>
                  </a:cubicBezTo>
                  <a:lnTo>
                    <a:pt x="3638909" y="143067"/>
                  </a:lnTo>
                  <a:cubicBezTo>
                    <a:pt x="3638909" y="156704"/>
                    <a:pt x="3627853" y="167760"/>
                    <a:pt x="3614216" y="167760"/>
                  </a:cubicBezTo>
                  <a:lnTo>
                    <a:pt x="24693" y="167760"/>
                  </a:lnTo>
                  <a:cubicBezTo>
                    <a:pt x="11055" y="167760"/>
                    <a:pt x="0" y="156704"/>
                    <a:pt x="0" y="143067"/>
                  </a:cubicBezTo>
                  <a:lnTo>
                    <a:pt x="0" y="24693"/>
                  </a:lnTo>
                  <a:cubicBezTo>
                    <a:pt x="0" y="11055"/>
                    <a:pt x="11055" y="0"/>
                    <a:pt x="24693" y="0"/>
                  </a:cubicBezTo>
                  <a:close/>
                </a:path>
              </a:pathLst>
            </a:custGeom>
            <a:gradFill rotWithShape="true">
              <a:gsLst>
                <a:gs pos="0">
                  <a:srgbClr val="6D6D6D">
                    <a:alpha val="100000"/>
                  </a:srgbClr>
                </a:gs>
                <a:gs pos="100000">
                  <a:srgbClr val="000000">
                    <a:alpha val="100000"/>
                  </a:srgbClr>
                </a:gs>
              </a:gsLst>
              <a:lin ang="0"/>
            </a:gradFill>
            <a:ln w="9525" cap="rnd">
              <a:solidFill>
                <a:srgbClr val="000000"/>
              </a:solidFill>
              <a:prstDash val="solid"/>
              <a:round/>
            </a:ln>
          </p:spPr>
        </p:sp>
        <p:sp>
          <p:nvSpPr>
            <p:cNvPr name="TextBox 11" id="11"/>
            <p:cNvSpPr txBox="true"/>
            <p:nvPr/>
          </p:nvSpPr>
          <p:spPr>
            <a:xfrm>
              <a:off x="0" y="-28575"/>
              <a:ext cx="3638909" cy="196335"/>
            </a:xfrm>
            <a:prstGeom prst="rect">
              <a:avLst/>
            </a:prstGeom>
          </p:spPr>
          <p:txBody>
            <a:bodyPr anchor="ctr" rtlCol="false" tIns="50800" lIns="50800" bIns="50800" rIns="50800"/>
            <a:lstStyle/>
            <a:p>
              <a:pPr algn="ctr">
                <a:lnSpc>
                  <a:spcPts val="2600"/>
                </a:lnSpc>
              </a:pPr>
            </a:p>
          </p:txBody>
        </p:sp>
      </p:grpSp>
      <p:sp>
        <p:nvSpPr>
          <p:cNvPr name="TextBox 12" id="12"/>
          <p:cNvSpPr txBox="true"/>
          <p:nvPr/>
        </p:nvSpPr>
        <p:spPr>
          <a:xfrm rot="0">
            <a:off x="1028700" y="3779016"/>
            <a:ext cx="15734287" cy="5904657"/>
          </a:xfrm>
          <a:prstGeom prst="rect">
            <a:avLst/>
          </a:prstGeom>
        </p:spPr>
        <p:txBody>
          <a:bodyPr anchor="t" rtlCol="false" tIns="0" lIns="0" bIns="0" rIns="0">
            <a:spAutoFit/>
          </a:bodyPr>
          <a:lstStyle/>
          <a:p>
            <a:pPr algn="l">
              <a:lnSpc>
                <a:spcPts val="3152"/>
              </a:lnSpc>
            </a:pPr>
            <a:r>
              <a:rPr lang="en-US" sz="2443" spc="-83">
                <a:solidFill>
                  <a:srgbClr val="000000"/>
                </a:solidFill>
                <a:latin typeface="DM Sans"/>
                <a:ea typeface="DM Sans"/>
                <a:cs typeface="DM Sans"/>
                <a:sym typeface="DM Sans"/>
              </a:rPr>
              <a:t>1.</a:t>
            </a:r>
            <a:r>
              <a:rPr lang="en-US" sz="2443" spc="-83">
                <a:solidFill>
                  <a:srgbClr val="000000"/>
                </a:solidFill>
                <a:latin typeface="DM Sans"/>
                <a:ea typeface="DM Sans"/>
                <a:cs typeface="DM Sans"/>
                <a:sym typeface="DM Sans"/>
              </a:rPr>
              <a:t> </a:t>
            </a:r>
            <a:r>
              <a:rPr lang="en-US" sz="2443" spc="-83" b="true">
                <a:solidFill>
                  <a:srgbClr val="000000"/>
                </a:solidFill>
                <a:latin typeface="DM Sans Bold"/>
                <a:ea typeface="DM Sans Bold"/>
                <a:cs typeface="DM Sans Bold"/>
                <a:sym typeface="DM Sans Bold"/>
              </a:rPr>
              <a:t>Data Collection</a:t>
            </a:r>
          </a:p>
          <a:p>
            <a:pPr algn="l" marL="527641" indent="-263821" lvl="1">
              <a:lnSpc>
                <a:spcPts val="3152"/>
              </a:lnSpc>
              <a:buFont typeface="Arial"/>
              <a:buChar char="•"/>
            </a:pPr>
            <a:r>
              <a:rPr lang="en-US" sz="2443" spc="-83">
                <a:solidFill>
                  <a:srgbClr val="000000"/>
                </a:solidFill>
                <a:latin typeface="DM Sans"/>
                <a:ea typeface="DM Sans"/>
                <a:cs typeface="DM Sans"/>
                <a:sym typeface="DM Sans"/>
              </a:rPr>
              <a:t>Collected raw sales and product data from CSV files.</a:t>
            </a:r>
          </a:p>
          <a:p>
            <a:pPr algn="l" marL="527641" indent="-263821" lvl="1">
              <a:lnSpc>
                <a:spcPts val="3152"/>
              </a:lnSpc>
              <a:buFont typeface="Arial"/>
              <a:buChar char="•"/>
            </a:pPr>
            <a:r>
              <a:rPr lang="en-US" sz="2443" spc="-83">
                <a:solidFill>
                  <a:srgbClr val="000000"/>
                </a:solidFill>
                <a:latin typeface="DM Sans"/>
                <a:ea typeface="DM Sans"/>
                <a:cs typeface="DM Sans"/>
                <a:sym typeface="DM Sans"/>
              </a:rPr>
              <a:t>Extracted drug and manufacturer metrics from Power BI dashboards.</a:t>
            </a:r>
          </a:p>
          <a:p>
            <a:pPr algn="l">
              <a:lnSpc>
                <a:spcPts val="3152"/>
              </a:lnSpc>
            </a:pPr>
            <a:r>
              <a:rPr lang="en-US" sz="2443" spc="-83">
                <a:solidFill>
                  <a:srgbClr val="000000"/>
                </a:solidFill>
                <a:latin typeface="DM Sans"/>
                <a:ea typeface="DM Sans"/>
                <a:cs typeface="DM Sans"/>
                <a:sym typeface="DM Sans"/>
              </a:rPr>
              <a:t>2. </a:t>
            </a:r>
            <a:r>
              <a:rPr lang="en-US" sz="2443" spc="-83" b="true">
                <a:solidFill>
                  <a:srgbClr val="000000"/>
                </a:solidFill>
                <a:latin typeface="DM Sans Bold"/>
                <a:ea typeface="DM Sans Bold"/>
                <a:cs typeface="DM Sans Bold"/>
                <a:sym typeface="DM Sans Bold"/>
              </a:rPr>
              <a:t>Data Preparation</a:t>
            </a:r>
          </a:p>
          <a:p>
            <a:pPr algn="l" marL="527641" indent="-263821" lvl="1">
              <a:lnSpc>
                <a:spcPts val="3152"/>
              </a:lnSpc>
              <a:buFont typeface="Arial"/>
              <a:buChar char="•"/>
            </a:pPr>
            <a:r>
              <a:rPr lang="en-US" sz="2443" spc="-83">
                <a:solidFill>
                  <a:srgbClr val="000000"/>
                </a:solidFill>
                <a:latin typeface="DM Sans"/>
                <a:ea typeface="DM Sans"/>
                <a:cs typeface="DM Sans"/>
                <a:sym typeface="DM Sans"/>
              </a:rPr>
              <a:t>Cleaned, standardized, and validated all datasets.</a:t>
            </a:r>
          </a:p>
          <a:p>
            <a:pPr algn="l" marL="527641" indent="-263821" lvl="1">
              <a:lnSpc>
                <a:spcPts val="3152"/>
              </a:lnSpc>
              <a:buFont typeface="Arial"/>
              <a:buChar char="•"/>
            </a:pPr>
            <a:r>
              <a:rPr lang="en-US" sz="2443" spc="-83">
                <a:solidFill>
                  <a:srgbClr val="000000"/>
                </a:solidFill>
                <a:latin typeface="DM Sans"/>
                <a:ea typeface="DM Sans"/>
                <a:cs typeface="DM Sans"/>
                <a:sym typeface="DM Sans"/>
              </a:rPr>
              <a:t>Combined drug-level and manufacturer-level information.</a:t>
            </a:r>
          </a:p>
          <a:p>
            <a:pPr algn="l">
              <a:lnSpc>
                <a:spcPts val="3152"/>
              </a:lnSpc>
            </a:pPr>
            <a:r>
              <a:rPr lang="en-US" sz="2443" spc="-83">
                <a:solidFill>
                  <a:srgbClr val="000000"/>
                </a:solidFill>
                <a:latin typeface="DM Sans"/>
                <a:ea typeface="DM Sans"/>
                <a:cs typeface="DM Sans"/>
                <a:sym typeface="DM Sans"/>
              </a:rPr>
              <a:t>3. </a:t>
            </a:r>
            <a:r>
              <a:rPr lang="en-US" sz="2443" spc="-83" b="true">
                <a:solidFill>
                  <a:srgbClr val="000000"/>
                </a:solidFill>
                <a:latin typeface="DM Sans Bold"/>
                <a:ea typeface="DM Sans Bold"/>
                <a:cs typeface="DM Sans Bold"/>
                <a:sym typeface="DM Sans Bold"/>
              </a:rPr>
              <a:t>Analysis</a:t>
            </a:r>
          </a:p>
          <a:p>
            <a:pPr algn="l" marL="527641" indent="-263821" lvl="1">
              <a:lnSpc>
                <a:spcPts val="3152"/>
              </a:lnSpc>
              <a:buFont typeface="Arial"/>
              <a:buChar char="•"/>
            </a:pPr>
            <a:r>
              <a:rPr lang="en-US" sz="2443" spc="-83">
                <a:solidFill>
                  <a:srgbClr val="000000"/>
                </a:solidFill>
                <a:latin typeface="DM Sans"/>
                <a:ea typeface="DM Sans"/>
                <a:cs typeface="DM Sans"/>
                <a:sym typeface="DM Sans"/>
              </a:rPr>
              <a:t>Performed aggregation of sales, revenue, and product counts.</a:t>
            </a:r>
          </a:p>
          <a:p>
            <a:pPr algn="l" marL="527641" indent="-263821" lvl="1">
              <a:lnSpc>
                <a:spcPts val="3152"/>
              </a:lnSpc>
              <a:buFont typeface="Arial"/>
              <a:buChar char="•"/>
            </a:pPr>
            <a:r>
              <a:rPr lang="en-US" sz="2443" spc="-83">
                <a:solidFill>
                  <a:srgbClr val="000000"/>
                </a:solidFill>
                <a:latin typeface="DM Sans"/>
                <a:ea typeface="DM Sans"/>
                <a:cs typeface="DM Sans"/>
                <a:sym typeface="DM Sans"/>
              </a:rPr>
              <a:t>Identified top drugs, leading manufacturers, and yearly/monthly trends.</a:t>
            </a:r>
          </a:p>
          <a:p>
            <a:pPr algn="l">
              <a:lnSpc>
                <a:spcPts val="3152"/>
              </a:lnSpc>
            </a:pPr>
            <a:r>
              <a:rPr lang="en-US" sz="2443" spc="-83">
                <a:solidFill>
                  <a:srgbClr val="000000"/>
                </a:solidFill>
                <a:latin typeface="DM Sans"/>
                <a:ea typeface="DM Sans"/>
                <a:cs typeface="DM Sans"/>
                <a:sym typeface="DM Sans"/>
              </a:rPr>
              <a:t>4. </a:t>
            </a:r>
            <a:r>
              <a:rPr lang="en-US" sz="2443" spc="-83" b="true">
                <a:solidFill>
                  <a:srgbClr val="000000"/>
                </a:solidFill>
                <a:latin typeface="DM Sans Bold"/>
                <a:ea typeface="DM Sans Bold"/>
                <a:cs typeface="DM Sans Bold"/>
                <a:sym typeface="DM Sans Bold"/>
              </a:rPr>
              <a:t>Visualization</a:t>
            </a:r>
          </a:p>
          <a:p>
            <a:pPr algn="l" marL="527641" indent="-263821" lvl="1">
              <a:lnSpc>
                <a:spcPts val="3152"/>
              </a:lnSpc>
              <a:buFont typeface="Arial"/>
              <a:buChar char="•"/>
            </a:pPr>
            <a:r>
              <a:rPr lang="en-US" sz="2443" spc="-83">
                <a:solidFill>
                  <a:srgbClr val="000000"/>
                </a:solidFill>
                <a:latin typeface="DM Sans"/>
                <a:ea typeface="DM Sans"/>
                <a:cs typeface="DM Sans"/>
                <a:sym typeface="DM Sans"/>
              </a:rPr>
              <a:t>Built interactive Power BI charts for sales performance.</a:t>
            </a:r>
          </a:p>
          <a:p>
            <a:pPr algn="l" marL="527641" indent="-263821" lvl="1">
              <a:lnSpc>
                <a:spcPts val="3152"/>
              </a:lnSpc>
              <a:buFont typeface="Arial"/>
              <a:buChar char="•"/>
            </a:pPr>
            <a:r>
              <a:rPr lang="en-US" sz="2443" spc="-83">
                <a:solidFill>
                  <a:srgbClr val="000000"/>
                </a:solidFill>
                <a:latin typeface="DM Sans"/>
                <a:ea typeface="DM Sans"/>
                <a:cs typeface="DM Sans"/>
                <a:sym typeface="DM Sans"/>
              </a:rPr>
              <a:t>Verified insights using both dashboards and CSV records.</a:t>
            </a:r>
          </a:p>
          <a:p>
            <a:pPr algn="l">
              <a:lnSpc>
                <a:spcPts val="3152"/>
              </a:lnSpc>
            </a:pPr>
            <a:r>
              <a:rPr lang="en-US" sz="2443" spc="-83">
                <a:solidFill>
                  <a:srgbClr val="000000"/>
                </a:solidFill>
                <a:latin typeface="DM Sans"/>
                <a:ea typeface="DM Sans"/>
                <a:cs typeface="DM Sans"/>
                <a:sym typeface="DM Sans"/>
              </a:rPr>
              <a:t>5. I</a:t>
            </a:r>
            <a:r>
              <a:rPr lang="en-US" sz="2443" spc="-83" b="true">
                <a:solidFill>
                  <a:srgbClr val="000000"/>
                </a:solidFill>
                <a:latin typeface="DM Sans Bold"/>
                <a:ea typeface="DM Sans Bold"/>
                <a:cs typeface="DM Sans Bold"/>
                <a:sym typeface="DM Sans Bold"/>
              </a:rPr>
              <a:t>nsight Development</a:t>
            </a:r>
          </a:p>
          <a:p>
            <a:pPr algn="l" marL="527641" indent="-263821" lvl="1">
              <a:lnSpc>
                <a:spcPts val="3152"/>
              </a:lnSpc>
              <a:buFont typeface="Arial"/>
              <a:buChar char="•"/>
            </a:pPr>
            <a:r>
              <a:rPr lang="en-US" sz="2443" spc="-83">
                <a:solidFill>
                  <a:srgbClr val="000000"/>
                </a:solidFill>
                <a:latin typeface="DM Sans"/>
                <a:ea typeface="DM Sans"/>
                <a:cs typeface="DM Sans"/>
                <a:sym typeface="DM Sans"/>
              </a:rPr>
              <a:t>Summarized key patterns, gaps, and growth opportunities.</a:t>
            </a:r>
          </a:p>
          <a:p>
            <a:pPr algn="l">
              <a:lnSpc>
                <a:spcPts val="3152"/>
              </a:lnSpc>
            </a:pPr>
          </a:p>
        </p:txBody>
      </p:sp>
      <p:sp>
        <p:nvSpPr>
          <p:cNvPr name="Freeform 13" id="13"/>
          <p:cNvSpPr/>
          <p:nvPr/>
        </p:nvSpPr>
        <p:spPr>
          <a:xfrm flipH="false" flipV="false" rot="0">
            <a:off x="10461484" y="8497146"/>
            <a:ext cx="6797816" cy="1186528"/>
          </a:xfrm>
          <a:custGeom>
            <a:avLst/>
            <a:gdLst/>
            <a:ahLst/>
            <a:cxnLst/>
            <a:rect r="r" b="b" t="t" l="l"/>
            <a:pathLst>
              <a:path h="1186528" w="6797816">
                <a:moveTo>
                  <a:pt x="0" y="0"/>
                </a:moveTo>
                <a:lnTo>
                  <a:pt x="6797816" y="0"/>
                </a:lnTo>
                <a:lnTo>
                  <a:pt x="6797816" y="1186528"/>
                </a:lnTo>
                <a:lnTo>
                  <a:pt x="0" y="1186528"/>
                </a:lnTo>
                <a:lnTo>
                  <a:pt x="0" y="0"/>
                </a:lnTo>
                <a:close/>
              </a:path>
            </a:pathLst>
          </a:custGeom>
          <a:blipFill>
            <a:blip r:embed="rId3">
              <a:alphaModFix amt="40000"/>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4E4E4"/>
        </a:solidFill>
      </p:bgPr>
    </p:bg>
    <p:spTree>
      <p:nvGrpSpPr>
        <p:cNvPr id="1" name=""/>
        <p:cNvGrpSpPr/>
        <p:nvPr/>
      </p:nvGrpSpPr>
      <p:grpSpPr>
        <a:xfrm>
          <a:off x="0" y="0"/>
          <a:ext cx="0" cy="0"/>
          <a:chOff x="0" y="0"/>
          <a:chExt cx="0" cy="0"/>
        </a:xfrm>
      </p:grpSpPr>
      <p:sp>
        <p:nvSpPr>
          <p:cNvPr name="Freeform 2" id="2"/>
          <p:cNvSpPr/>
          <p:nvPr/>
        </p:nvSpPr>
        <p:spPr>
          <a:xfrm flipH="false" flipV="false" rot="-1303143">
            <a:off x="10267942" y="4419061"/>
            <a:ext cx="11376589" cy="9163325"/>
          </a:xfrm>
          <a:custGeom>
            <a:avLst/>
            <a:gdLst/>
            <a:ahLst/>
            <a:cxnLst/>
            <a:rect r="r" b="b" t="t" l="l"/>
            <a:pathLst>
              <a:path h="9163325" w="11376589">
                <a:moveTo>
                  <a:pt x="0" y="0"/>
                </a:moveTo>
                <a:lnTo>
                  <a:pt x="11376589" y="0"/>
                </a:lnTo>
                <a:lnTo>
                  <a:pt x="11376589" y="9163325"/>
                </a:lnTo>
                <a:lnTo>
                  <a:pt x="0" y="9163325"/>
                </a:lnTo>
                <a:lnTo>
                  <a:pt x="0" y="0"/>
                </a:lnTo>
                <a:close/>
              </a:path>
            </a:pathLst>
          </a:custGeom>
          <a:blipFill>
            <a:blip r:embed="rId2">
              <a:alphaModFix amt="40000"/>
            </a:blip>
            <a:stretch>
              <a:fillRect l="0" t="0" r="0" b="0"/>
            </a:stretch>
          </a:blipFill>
        </p:spPr>
      </p:sp>
      <p:sp>
        <p:nvSpPr>
          <p:cNvPr name="Freeform 3" id="3"/>
          <p:cNvSpPr/>
          <p:nvPr/>
        </p:nvSpPr>
        <p:spPr>
          <a:xfrm flipH="false" flipV="false" rot="-1303143">
            <a:off x="-2545715" y="-2660308"/>
            <a:ext cx="11376589" cy="9163325"/>
          </a:xfrm>
          <a:custGeom>
            <a:avLst/>
            <a:gdLst/>
            <a:ahLst/>
            <a:cxnLst/>
            <a:rect r="r" b="b" t="t" l="l"/>
            <a:pathLst>
              <a:path h="9163325" w="11376589">
                <a:moveTo>
                  <a:pt x="0" y="0"/>
                </a:moveTo>
                <a:lnTo>
                  <a:pt x="11376589" y="0"/>
                </a:lnTo>
                <a:lnTo>
                  <a:pt x="11376589" y="9163325"/>
                </a:lnTo>
                <a:lnTo>
                  <a:pt x="0" y="9163325"/>
                </a:lnTo>
                <a:lnTo>
                  <a:pt x="0" y="0"/>
                </a:lnTo>
                <a:close/>
              </a:path>
            </a:pathLst>
          </a:custGeom>
          <a:blipFill>
            <a:blip r:embed="rId2">
              <a:alphaModFix amt="40000"/>
            </a:blip>
            <a:stretch>
              <a:fillRect l="0" t="0" r="0" b="0"/>
            </a:stretch>
          </a:blipFill>
        </p:spPr>
      </p:sp>
      <p:sp>
        <p:nvSpPr>
          <p:cNvPr name="TextBox 4" id="4"/>
          <p:cNvSpPr txBox="true"/>
          <p:nvPr/>
        </p:nvSpPr>
        <p:spPr>
          <a:xfrm rot="0">
            <a:off x="412699" y="784368"/>
            <a:ext cx="16605788" cy="1693036"/>
          </a:xfrm>
          <a:prstGeom prst="rect">
            <a:avLst/>
          </a:prstGeom>
        </p:spPr>
        <p:txBody>
          <a:bodyPr anchor="t" rtlCol="false" tIns="0" lIns="0" bIns="0" rIns="0">
            <a:spAutoFit/>
          </a:bodyPr>
          <a:lstStyle/>
          <a:p>
            <a:pPr algn="l">
              <a:lnSpc>
                <a:spcPts val="12412"/>
              </a:lnSpc>
            </a:pPr>
            <a:r>
              <a:rPr lang="en-US" sz="13346" spc="-987" b="true">
                <a:solidFill>
                  <a:srgbClr val="000000"/>
                </a:solidFill>
                <a:latin typeface="Inter Bold"/>
                <a:ea typeface="Inter Bold"/>
                <a:cs typeface="Inter Bold"/>
                <a:sym typeface="Inter Bold"/>
              </a:rPr>
              <a:t>Expected Outcomes</a:t>
            </a:r>
          </a:p>
        </p:txBody>
      </p:sp>
      <p:sp>
        <p:nvSpPr>
          <p:cNvPr name="Freeform 5" id="5"/>
          <p:cNvSpPr/>
          <p:nvPr/>
        </p:nvSpPr>
        <p:spPr>
          <a:xfrm flipH="false" flipV="false" rot="0">
            <a:off x="1028700" y="8168765"/>
            <a:ext cx="9156559" cy="1598236"/>
          </a:xfrm>
          <a:custGeom>
            <a:avLst/>
            <a:gdLst/>
            <a:ahLst/>
            <a:cxnLst/>
            <a:rect r="r" b="b" t="t" l="l"/>
            <a:pathLst>
              <a:path h="1598236" w="9156559">
                <a:moveTo>
                  <a:pt x="0" y="0"/>
                </a:moveTo>
                <a:lnTo>
                  <a:pt x="9156559" y="0"/>
                </a:lnTo>
                <a:lnTo>
                  <a:pt x="9156559" y="1598236"/>
                </a:lnTo>
                <a:lnTo>
                  <a:pt x="0" y="1598236"/>
                </a:lnTo>
                <a:lnTo>
                  <a:pt x="0" y="0"/>
                </a:lnTo>
                <a:close/>
              </a:path>
            </a:pathLst>
          </a:custGeom>
          <a:blipFill>
            <a:blip r:embed="rId3">
              <a:alphaModFix amt="40000"/>
            </a:blip>
            <a:stretch>
              <a:fillRect l="0" t="0" r="0" b="0"/>
            </a:stretch>
          </a:blipFill>
        </p:spPr>
      </p:sp>
      <p:grpSp>
        <p:nvGrpSpPr>
          <p:cNvPr name="Group 6" id="6"/>
          <p:cNvGrpSpPr/>
          <p:nvPr/>
        </p:nvGrpSpPr>
        <p:grpSpPr>
          <a:xfrm rot="0">
            <a:off x="412699" y="2888778"/>
            <a:ext cx="17078356" cy="6794896"/>
            <a:chOff x="0" y="0"/>
            <a:chExt cx="3886642" cy="1546363"/>
          </a:xfrm>
        </p:grpSpPr>
        <p:sp>
          <p:nvSpPr>
            <p:cNvPr name="Freeform 7" id="7"/>
            <p:cNvSpPr/>
            <p:nvPr/>
          </p:nvSpPr>
          <p:spPr>
            <a:xfrm flipH="false" flipV="false" rot="0">
              <a:off x="0" y="0"/>
              <a:ext cx="3886642" cy="1546362"/>
            </a:xfrm>
            <a:custGeom>
              <a:avLst/>
              <a:gdLst/>
              <a:ahLst/>
              <a:cxnLst/>
              <a:rect r="r" b="b" t="t" l="l"/>
              <a:pathLst>
                <a:path h="1546362" w="3886642">
                  <a:moveTo>
                    <a:pt x="23119" y="0"/>
                  </a:moveTo>
                  <a:lnTo>
                    <a:pt x="3863523" y="0"/>
                  </a:lnTo>
                  <a:cubicBezTo>
                    <a:pt x="3869654" y="0"/>
                    <a:pt x="3875535" y="2436"/>
                    <a:pt x="3879871" y="6771"/>
                  </a:cubicBezTo>
                  <a:cubicBezTo>
                    <a:pt x="3884206" y="11107"/>
                    <a:pt x="3886642" y="16988"/>
                    <a:pt x="3886642" y="23119"/>
                  </a:cubicBezTo>
                  <a:lnTo>
                    <a:pt x="3886642" y="1523243"/>
                  </a:lnTo>
                  <a:cubicBezTo>
                    <a:pt x="3886642" y="1536012"/>
                    <a:pt x="3876291" y="1546362"/>
                    <a:pt x="3863523" y="1546362"/>
                  </a:cubicBezTo>
                  <a:lnTo>
                    <a:pt x="23119" y="1546362"/>
                  </a:lnTo>
                  <a:cubicBezTo>
                    <a:pt x="16988" y="1546362"/>
                    <a:pt x="11107" y="1543927"/>
                    <a:pt x="6771" y="1539591"/>
                  </a:cubicBezTo>
                  <a:cubicBezTo>
                    <a:pt x="2436" y="1535255"/>
                    <a:pt x="0" y="1529375"/>
                    <a:pt x="0" y="1523243"/>
                  </a:cubicBezTo>
                  <a:lnTo>
                    <a:pt x="0" y="23119"/>
                  </a:lnTo>
                  <a:cubicBezTo>
                    <a:pt x="0" y="16988"/>
                    <a:pt x="2436" y="11107"/>
                    <a:pt x="6771" y="6771"/>
                  </a:cubicBezTo>
                  <a:cubicBezTo>
                    <a:pt x="11107" y="2436"/>
                    <a:pt x="16988" y="0"/>
                    <a:pt x="23119" y="0"/>
                  </a:cubicBezTo>
                  <a:close/>
                </a:path>
              </a:pathLst>
            </a:custGeom>
            <a:solidFill>
              <a:srgbClr val="FFFFFF"/>
            </a:solidFill>
            <a:ln w="9525" cap="rnd">
              <a:solidFill>
                <a:srgbClr val="000000"/>
              </a:solidFill>
              <a:prstDash val="solid"/>
              <a:round/>
            </a:ln>
          </p:spPr>
        </p:sp>
        <p:sp>
          <p:nvSpPr>
            <p:cNvPr name="TextBox 8" id="8"/>
            <p:cNvSpPr txBox="true"/>
            <p:nvPr/>
          </p:nvSpPr>
          <p:spPr>
            <a:xfrm>
              <a:off x="0" y="-28575"/>
              <a:ext cx="3886642" cy="1574938"/>
            </a:xfrm>
            <a:prstGeom prst="rect">
              <a:avLst/>
            </a:prstGeom>
          </p:spPr>
          <p:txBody>
            <a:bodyPr anchor="ctr" rtlCol="false" tIns="50800" lIns="50800" bIns="50800" rIns="50800"/>
            <a:lstStyle/>
            <a:p>
              <a:pPr algn="ctr">
                <a:lnSpc>
                  <a:spcPts val="2600"/>
                </a:lnSpc>
              </a:pPr>
            </a:p>
          </p:txBody>
        </p:sp>
      </p:grpSp>
      <p:grpSp>
        <p:nvGrpSpPr>
          <p:cNvPr name="Group 9" id="9"/>
          <p:cNvGrpSpPr/>
          <p:nvPr/>
        </p:nvGrpSpPr>
        <p:grpSpPr>
          <a:xfrm rot="0">
            <a:off x="1028700" y="2888778"/>
            <a:ext cx="15989787" cy="737157"/>
            <a:chOff x="0" y="0"/>
            <a:chExt cx="3638909" cy="167760"/>
          </a:xfrm>
        </p:grpSpPr>
        <p:sp>
          <p:nvSpPr>
            <p:cNvPr name="Freeform 10" id="10"/>
            <p:cNvSpPr/>
            <p:nvPr/>
          </p:nvSpPr>
          <p:spPr>
            <a:xfrm flipH="false" flipV="false" rot="0">
              <a:off x="0" y="0"/>
              <a:ext cx="3638909" cy="167760"/>
            </a:xfrm>
            <a:custGeom>
              <a:avLst/>
              <a:gdLst/>
              <a:ahLst/>
              <a:cxnLst/>
              <a:rect r="r" b="b" t="t" l="l"/>
              <a:pathLst>
                <a:path h="167760" w="3638909">
                  <a:moveTo>
                    <a:pt x="24693" y="0"/>
                  </a:moveTo>
                  <a:lnTo>
                    <a:pt x="3614216" y="0"/>
                  </a:lnTo>
                  <a:cubicBezTo>
                    <a:pt x="3627853" y="0"/>
                    <a:pt x="3638909" y="11055"/>
                    <a:pt x="3638909" y="24693"/>
                  </a:cubicBezTo>
                  <a:lnTo>
                    <a:pt x="3638909" y="143067"/>
                  </a:lnTo>
                  <a:cubicBezTo>
                    <a:pt x="3638909" y="156704"/>
                    <a:pt x="3627853" y="167760"/>
                    <a:pt x="3614216" y="167760"/>
                  </a:cubicBezTo>
                  <a:lnTo>
                    <a:pt x="24693" y="167760"/>
                  </a:lnTo>
                  <a:cubicBezTo>
                    <a:pt x="11055" y="167760"/>
                    <a:pt x="0" y="156704"/>
                    <a:pt x="0" y="143067"/>
                  </a:cubicBezTo>
                  <a:lnTo>
                    <a:pt x="0" y="24693"/>
                  </a:lnTo>
                  <a:cubicBezTo>
                    <a:pt x="0" y="11055"/>
                    <a:pt x="11055" y="0"/>
                    <a:pt x="24693" y="0"/>
                  </a:cubicBezTo>
                  <a:close/>
                </a:path>
              </a:pathLst>
            </a:custGeom>
            <a:gradFill rotWithShape="true">
              <a:gsLst>
                <a:gs pos="0">
                  <a:srgbClr val="6D6D6D">
                    <a:alpha val="100000"/>
                  </a:srgbClr>
                </a:gs>
                <a:gs pos="100000">
                  <a:srgbClr val="000000">
                    <a:alpha val="100000"/>
                  </a:srgbClr>
                </a:gs>
              </a:gsLst>
              <a:lin ang="0"/>
            </a:gradFill>
            <a:ln w="9525" cap="rnd">
              <a:solidFill>
                <a:srgbClr val="000000"/>
              </a:solidFill>
              <a:prstDash val="solid"/>
              <a:round/>
            </a:ln>
          </p:spPr>
        </p:sp>
        <p:sp>
          <p:nvSpPr>
            <p:cNvPr name="TextBox 11" id="11"/>
            <p:cNvSpPr txBox="true"/>
            <p:nvPr/>
          </p:nvSpPr>
          <p:spPr>
            <a:xfrm>
              <a:off x="0" y="-28575"/>
              <a:ext cx="3638909" cy="196335"/>
            </a:xfrm>
            <a:prstGeom prst="rect">
              <a:avLst/>
            </a:prstGeom>
          </p:spPr>
          <p:txBody>
            <a:bodyPr anchor="ctr" rtlCol="false" tIns="50800" lIns="50800" bIns="50800" rIns="50800"/>
            <a:lstStyle/>
            <a:p>
              <a:pPr algn="ctr">
                <a:lnSpc>
                  <a:spcPts val="2600"/>
                </a:lnSpc>
              </a:pPr>
            </a:p>
          </p:txBody>
        </p:sp>
      </p:grpSp>
      <p:sp>
        <p:nvSpPr>
          <p:cNvPr name="TextBox 12" id="12"/>
          <p:cNvSpPr txBox="true"/>
          <p:nvPr/>
        </p:nvSpPr>
        <p:spPr>
          <a:xfrm rot="0">
            <a:off x="1337204" y="4002024"/>
            <a:ext cx="15681283" cy="5785207"/>
          </a:xfrm>
          <a:prstGeom prst="rect">
            <a:avLst/>
          </a:prstGeom>
        </p:spPr>
        <p:txBody>
          <a:bodyPr anchor="t" rtlCol="false" tIns="0" lIns="0" bIns="0" rIns="0">
            <a:spAutoFit/>
          </a:bodyPr>
          <a:lstStyle/>
          <a:p>
            <a:pPr algn="l">
              <a:lnSpc>
                <a:spcPts val="3084"/>
              </a:lnSpc>
            </a:pPr>
            <a:r>
              <a:rPr lang="en-US" sz="2390" spc="-81">
                <a:solidFill>
                  <a:srgbClr val="000000"/>
                </a:solidFill>
                <a:latin typeface="DM Sans"/>
                <a:ea typeface="DM Sans"/>
                <a:cs typeface="DM Sans"/>
                <a:sym typeface="DM Sans"/>
              </a:rPr>
              <a:t>1. </a:t>
            </a:r>
            <a:r>
              <a:rPr lang="en-US" sz="2390" spc="-81" b="true">
                <a:solidFill>
                  <a:srgbClr val="000000"/>
                </a:solidFill>
                <a:latin typeface="DM Sans Bold"/>
                <a:ea typeface="DM Sans Bold"/>
                <a:cs typeface="DM Sans Bold"/>
                <a:sym typeface="DM Sans Bold"/>
              </a:rPr>
              <a:t>Imp</a:t>
            </a:r>
            <a:r>
              <a:rPr lang="en-US" sz="2390" spc="-81" b="true">
                <a:solidFill>
                  <a:srgbClr val="000000"/>
                </a:solidFill>
                <a:latin typeface="DM Sans Bold"/>
                <a:ea typeface="DM Sans Bold"/>
                <a:cs typeface="DM Sans Bold"/>
                <a:sym typeface="DM Sans Bold"/>
              </a:rPr>
              <a:t>roved Sales Understanding</a:t>
            </a:r>
          </a:p>
          <a:p>
            <a:pPr algn="l" marL="516210" indent="-258105" lvl="1">
              <a:lnSpc>
                <a:spcPts val="3084"/>
              </a:lnSpc>
              <a:buFont typeface="Arial"/>
              <a:buChar char="•"/>
            </a:pPr>
            <a:r>
              <a:rPr lang="en-US" sz="2390" spc="-81">
                <a:solidFill>
                  <a:srgbClr val="000000"/>
                </a:solidFill>
                <a:latin typeface="DM Sans"/>
                <a:ea typeface="DM Sans"/>
                <a:cs typeface="DM Sans"/>
                <a:sym typeface="DM Sans"/>
              </a:rPr>
              <a:t>Clear visibility into high-performing drug categories such as Pyrazolones and Anxiolytics.</a:t>
            </a:r>
          </a:p>
          <a:p>
            <a:pPr algn="l" marL="516210" indent="-258105" lvl="1">
              <a:lnSpc>
                <a:spcPts val="3084"/>
              </a:lnSpc>
              <a:buFont typeface="Arial"/>
              <a:buChar char="•"/>
            </a:pPr>
            <a:r>
              <a:rPr lang="en-US" sz="2390" spc="-81">
                <a:solidFill>
                  <a:srgbClr val="000000"/>
                </a:solidFill>
                <a:latin typeface="DM Sans"/>
                <a:ea typeface="DM Sans"/>
                <a:cs typeface="DM Sans"/>
                <a:sym typeface="DM Sans"/>
              </a:rPr>
              <a:t>Identification of low-performing segments for targeted improvement.</a:t>
            </a:r>
          </a:p>
          <a:p>
            <a:pPr algn="l">
              <a:lnSpc>
                <a:spcPts val="3084"/>
              </a:lnSpc>
            </a:pPr>
            <a:r>
              <a:rPr lang="en-US" sz="2390" spc="-81">
                <a:solidFill>
                  <a:srgbClr val="000000"/>
                </a:solidFill>
                <a:latin typeface="DM Sans"/>
                <a:ea typeface="DM Sans"/>
                <a:cs typeface="DM Sans"/>
                <a:sym typeface="DM Sans"/>
              </a:rPr>
              <a:t>2. </a:t>
            </a:r>
            <a:r>
              <a:rPr lang="en-US" sz="2390" spc="-81" b="true">
                <a:solidFill>
                  <a:srgbClr val="000000"/>
                </a:solidFill>
                <a:latin typeface="DM Sans Bold"/>
                <a:ea typeface="DM Sans Bold"/>
                <a:cs typeface="DM Sans Bold"/>
                <a:sym typeface="DM Sans Bold"/>
              </a:rPr>
              <a:t>Better Manufacturer Insights</a:t>
            </a:r>
          </a:p>
          <a:p>
            <a:pPr algn="l" marL="516210" indent="-258105" lvl="1">
              <a:lnSpc>
                <a:spcPts val="3084"/>
              </a:lnSpc>
              <a:buFont typeface="Arial"/>
              <a:buChar char="•"/>
            </a:pPr>
            <a:r>
              <a:rPr lang="en-US" sz="2390" spc="-81">
                <a:solidFill>
                  <a:srgbClr val="000000"/>
                </a:solidFill>
                <a:latin typeface="DM Sans"/>
                <a:ea typeface="DM Sans"/>
                <a:cs typeface="DM Sans"/>
                <a:sym typeface="DM Sans"/>
              </a:rPr>
              <a:t>Recognition of top revenue contributors like Roche, Pfizer, Intas, and Cipla.</a:t>
            </a:r>
          </a:p>
          <a:p>
            <a:pPr algn="l" marL="516210" indent="-258105" lvl="1">
              <a:lnSpc>
                <a:spcPts val="3084"/>
              </a:lnSpc>
              <a:buFont typeface="Arial"/>
              <a:buChar char="•"/>
            </a:pPr>
            <a:r>
              <a:rPr lang="en-US" sz="2390" spc="-81">
                <a:solidFill>
                  <a:srgbClr val="000000"/>
                </a:solidFill>
                <a:latin typeface="DM Sans"/>
                <a:ea typeface="DM Sans"/>
                <a:cs typeface="DM Sans"/>
                <a:sym typeface="DM Sans"/>
              </a:rPr>
              <a:t>Understanding of product volume leaders such as Sun Pharma.</a:t>
            </a:r>
          </a:p>
          <a:p>
            <a:pPr algn="l">
              <a:lnSpc>
                <a:spcPts val="3084"/>
              </a:lnSpc>
            </a:pPr>
            <a:r>
              <a:rPr lang="en-US" sz="2390" spc="-81">
                <a:solidFill>
                  <a:srgbClr val="000000"/>
                </a:solidFill>
                <a:latin typeface="DM Sans"/>
                <a:ea typeface="DM Sans"/>
                <a:cs typeface="DM Sans"/>
                <a:sym typeface="DM Sans"/>
              </a:rPr>
              <a:t>3. </a:t>
            </a:r>
            <a:r>
              <a:rPr lang="en-US" sz="2390" spc="-81" b="true">
                <a:solidFill>
                  <a:srgbClr val="000000"/>
                </a:solidFill>
                <a:latin typeface="DM Sans Bold"/>
                <a:ea typeface="DM Sans Bold"/>
                <a:cs typeface="DM Sans Bold"/>
                <a:sym typeface="DM Sans Bold"/>
              </a:rPr>
              <a:t>Data-Driven Decisions</a:t>
            </a:r>
          </a:p>
          <a:p>
            <a:pPr algn="l" marL="516210" indent="-258105" lvl="1">
              <a:lnSpc>
                <a:spcPts val="3084"/>
              </a:lnSpc>
              <a:buFont typeface="Arial"/>
              <a:buChar char="•"/>
            </a:pPr>
            <a:r>
              <a:rPr lang="en-US" sz="2390" spc="-81">
                <a:solidFill>
                  <a:srgbClr val="000000"/>
                </a:solidFill>
                <a:latin typeface="DM Sans"/>
                <a:ea typeface="DM Sans"/>
                <a:cs typeface="DM Sans"/>
                <a:sym typeface="DM Sans"/>
              </a:rPr>
              <a:t>Enhanced ability to forecast demand using year- and month-wise trends.</a:t>
            </a:r>
          </a:p>
          <a:p>
            <a:pPr algn="l" marL="516210" indent="-258105" lvl="1">
              <a:lnSpc>
                <a:spcPts val="3084"/>
              </a:lnSpc>
              <a:buFont typeface="Arial"/>
              <a:buChar char="•"/>
            </a:pPr>
            <a:r>
              <a:rPr lang="en-US" sz="2390" spc="-81">
                <a:solidFill>
                  <a:srgbClr val="000000"/>
                </a:solidFill>
                <a:latin typeface="DM Sans"/>
                <a:ea typeface="DM Sans"/>
                <a:cs typeface="DM Sans"/>
                <a:sym typeface="DM Sans"/>
              </a:rPr>
              <a:t>Support for strategic planning in pricing, inventory, and distribution.</a:t>
            </a:r>
          </a:p>
          <a:p>
            <a:pPr algn="l">
              <a:lnSpc>
                <a:spcPts val="3084"/>
              </a:lnSpc>
            </a:pPr>
            <a:r>
              <a:rPr lang="en-US" sz="2390" spc="-81">
                <a:solidFill>
                  <a:srgbClr val="000000"/>
                </a:solidFill>
                <a:latin typeface="DM Sans"/>
                <a:ea typeface="DM Sans"/>
                <a:cs typeface="DM Sans"/>
                <a:sym typeface="DM Sans"/>
              </a:rPr>
              <a:t>4. </a:t>
            </a:r>
            <a:r>
              <a:rPr lang="en-US" sz="2390" spc="-81" b="true">
                <a:solidFill>
                  <a:srgbClr val="000000"/>
                </a:solidFill>
                <a:latin typeface="DM Sans Bold"/>
                <a:ea typeface="DM Sans Bold"/>
                <a:cs typeface="DM Sans Bold"/>
                <a:sym typeface="DM Sans Bold"/>
              </a:rPr>
              <a:t>Performance Optimization</a:t>
            </a:r>
          </a:p>
          <a:p>
            <a:pPr algn="l" marL="516210" indent="-258105" lvl="1">
              <a:lnSpc>
                <a:spcPts val="3084"/>
              </a:lnSpc>
              <a:buFont typeface="Arial"/>
              <a:buChar char="•"/>
            </a:pPr>
            <a:r>
              <a:rPr lang="en-US" sz="2390" spc="-81">
                <a:solidFill>
                  <a:srgbClr val="000000"/>
                </a:solidFill>
                <a:latin typeface="DM Sans"/>
                <a:ea typeface="DM Sans"/>
                <a:cs typeface="DM Sans"/>
                <a:sym typeface="DM Sans"/>
              </a:rPr>
              <a:t>Identification of gaps between revenue and product count across manufacturers.</a:t>
            </a:r>
          </a:p>
          <a:p>
            <a:pPr algn="l" marL="516210" indent="-258105" lvl="1">
              <a:lnSpc>
                <a:spcPts val="3084"/>
              </a:lnSpc>
              <a:buFont typeface="Arial"/>
              <a:buChar char="•"/>
            </a:pPr>
            <a:r>
              <a:rPr lang="en-US" sz="2390" spc="-81">
                <a:solidFill>
                  <a:srgbClr val="000000"/>
                </a:solidFill>
                <a:latin typeface="DM Sans"/>
                <a:ea typeface="DM Sans"/>
                <a:cs typeface="DM Sans"/>
                <a:sym typeface="DM Sans"/>
              </a:rPr>
              <a:t>Opportunities for improving sales in underperforming drug categories.</a:t>
            </a:r>
          </a:p>
          <a:p>
            <a:pPr algn="l">
              <a:lnSpc>
                <a:spcPts val="3084"/>
              </a:lnSpc>
            </a:pPr>
            <a:r>
              <a:rPr lang="en-US" sz="2390" spc="-81">
                <a:solidFill>
                  <a:srgbClr val="000000"/>
                </a:solidFill>
                <a:latin typeface="DM Sans"/>
                <a:ea typeface="DM Sans"/>
                <a:cs typeface="DM Sans"/>
                <a:sym typeface="DM Sans"/>
              </a:rPr>
              <a:t>5. </a:t>
            </a:r>
            <a:r>
              <a:rPr lang="en-US" sz="2390" spc="-81" b="true">
                <a:solidFill>
                  <a:srgbClr val="000000"/>
                </a:solidFill>
                <a:latin typeface="DM Sans Bold"/>
                <a:ea typeface="DM Sans Bold"/>
                <a:cs typeface="DM Sans Bold"/>
                <a:sym typeface="DM Sans Bold"/>
              </a:rPr>
              <a:t>Stronger Reporting &amp; Visualization</a:t>
            </a:r>
          </a:p>
          <a:p>
            <a:pPr algn="l" marL="516210" indent="-258105" lvl="1">
              <a:lnSpc>
                <a:spcPts val="3084"/>
              </a:lnSpc>
              <a:buFont typeface="Arial"/>
              <a:buChar char="•"/>
            </a:pPr>
            <a:r>
              <a:rPr lang="en-US" sz="2390" spc="-81">
                <a:solidFill>
                  <a:srgbClr val="000000"/>
                </a:solidFill>
                <a:latin typeface="DM Sans"/>
                <a:ea typeface="DM Sans"/>
                <a:cs typeface="DM Sans"/>
                <a:sym typeface="DM Sans"/>
              </a:rPr>
              <a:t>Creation of clear Power BI dashboards enabling faster, accurate insights.</a:t>
            </a:r>
          </a:p>
          <a:p>
            <a:pPr algn="l">
              <a:lnSpc>
                <a:spcPts val="2568"/>
              </a:lnSpc>
            </a:pPr>
          </a:p>
        </p:txBody>
      </p:sp>
      <p:sp>
        <p:nvSpPr>
          <p:cNvPr name="Freeform 13" id="13"/>
          <p:cNvSpPr/>
          <p:nvPr/>
        </p:nvSpPr>
        <p:spPr>
          <a:xfrm flipH="false" flipV="false" rot="0">
            <a:off x="10461484" y="8497146"/>
            <a:ext cx="6797816" cy="1186528"/>
          </a:xfrm>
          <a:custGeom>
            <a:avLst/>
            <a:gdLst/>
            <a:ahLst/>
            <a:cxnLst/>
            <a:rect r="r" b="b" t="t" l="l"/>
            <a:pathLst>
              <a:path h="1186528" w="6797816">
                <a:moveTo>
                  <a:pt x="0" y="0"/>
                </a:moveTo>
                <a:lnTo>
                  <a:pt x="6797816" y="0"/>
                </a:lnTo>
                <a:lnTo>
                  <a:pt x="6797816" y="1186528"/>
                </a:lnTo>
                <a:lnTo>
                  <a:pt x="0" y="1186528"/>
                </a:lnTo>
                <a:lnTo>
                  <a:pt x="0" y="0"/>
                </a:lnTo>
                <a:close/>
              </a:path>
            </a:pathLst>
          </a:custGeom>
          <a:blipFill>
            <a:blip r:embed="rId3">
              <a:alphaModFix amt="40000"/>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4E4E4"/>
        </a:solidFill>
      </p:bgPr>
    </p:bg>
    <p:spTree>
      <p:nvGrpSpPr>
        <p:cNvPr id="1" name=""/>
        <p:cNvGrpSpPr/>
        <p:nvPr/>
      </p:nvGrpSpPr>
      <p:grpSpPr>
        <a:xfrm>
          <a:off x="0" y="0"/>
          <a:ext cx="0" cy="0"/>
          <a:chOff x="0" y="0"/>
          <a:chExt cx="0" cy="0"/>
        </a:xfrm>
      </p:grpSpPr>
      <p:sp>
        <p:nvSpPr>
          <p:cNvPr name="Freeform 2" id="2"/>
          <p:cNvSpPr/>
          <p:nvPr/>
        </p:nvSpPr>
        <p:spPr>
          <a:xfrm flipH="false" flipV="false" rot="-1303143">
            <a:off x="10267942" y="4419061"/>
            <a:ext cx="11376589" cy="9163325"/>
          </a:xfrm>
          <a:custGeom>
            <a:avLst/>
            <a:gdLst/>
            <a:ahLst/>
            <a:cxnLst/>
            <a:rect r="r" b="b" t="t" l="l"/>
            <a:pathLst>
              <a:path h="9163325" w="11376589">
                <a:moveTo>
                  <a:pt x="0" y="0"/>
                </a:moveTo>
                <a:lnTo>
                  <a:pt x="11376589" y="0"/>
                </a:lnTo>
                <a:lnTo>
                  <a:pt x="11376589" y="9163325"/>
                </a:lnTo>
                <a:lnTo>
                  <a:pt x="0" y="9163325"/>
                </a:lnTo>
                <a:lnTo>
                  <a:pt x="0" y="0"/>
                </a:lnTo>
                <a:close/>
              </a:path>
            </a:pathLst>
          </a:custGeom>
          <a:blipFill>
            <a:blip r:embed="rId2">
              <a:alphaModFix amt="40000"/>
            </a:blip>
            <a:stretch>
              <a:fillRect l="0" t="0" r="0" b="0"/>
            </a:stretch>
          </a:blipFill>
        </p:spPr>
      </p:sp>
      <p:sp>
        <p:nvSpPr>
          <p:cNvPr name="Freeform 3" id="3"/>
          <p:cNvSpPr/>
          <p:nvPr/>
        </p:nvSpPr>
        <p:spPr>
          <a:xfrm flipH="false" flipV="false" rot="-1303143">
            <a:off x="-2545715" y="-2660308"/>
            <a:ext cx="11376589" cy="9163325"/>
          </a:xfrm>
          <a:custGeom>
            <a:avLst/>
            <a:gdLst/>
            <a:ahLst/>
            <a:cxnLst/>
            <a:rect r="r" b="b" t="t" l="l"/>
            <a:pathLst>
              <a:path h="9163325" w="11376589">
                <a:moveTo>
                  <a:pt x="0" y="0"/>
                </a:moveTo>
                <a:lnTo>
                  <a:pt x="11376589" y="0"/>
                </a:lnTo>
                <a:lnTo>
                  <a:pt x="11376589" y="9163325"/>
                </a:lnTo>
                <a:lnTo>
                  <a:pt x="0" y="9163325"/>
                </a:lnTo>
                <a:lnTo>
                  <a:pt x="0" y="0"/>
                </a:lnTo>
                <a:close/>
              </a:path>
            </a:pathLst>
          </a:custGeom>
          <a:blipFill>
            <a:blip r:embed="rId2">
              <a:alphaModFix amt="40000"/>
            </a:blip>
            <a:stretch>
              <a:fillRect l="0" t="0" r="0" b="0"/>
            </a:stretch>
          </a:blipFill>
        </p:spPr>
      </p:sp>
      <p:sp>
        <p:nvSpPr>
          <p:cNvPr name="TextBox 4" id="4"/>
          <p:cNvSpPr txBox="true"/>
          <p:nvPr/>
        </p:nvSpPr>
        <p:spPr>
          <a:xfrm rot="0">
            <a:off x="334592" y="784368"/>
            <a:ext cx="17283389" cy="1693036"/>
          </a:xfrm>
          <a:prstGeom prst="rect">
            <a:avLst/>
          </a:prstGeom>
        </p:spPr>
        <p:txBody>
          <a:bodyPr anchor="t" rtlCol="false" tIns="0" lIns="0" bIns="0" rIns="0">
            <a:spAutoFit/>
          </a:bodyPr>
          <a:lstStyle/>
          <a:p>
            <a:pPr algn="l">
              <a:lnSpc>
                <a:spcPts val="12412"/>
              </a:lnSpc>
            </a:pPr>
            <a:r>
              <a:rPr lang="en-US" sz="13346" spc="-987" b="true">
                <a:solidFill>
                  <a:srgbClr val="000000"/>
                </a:solidFill>
                <a:latin typeface="Inter Bold"/>
                <a:ea typeface="Inter Bold"/>
                <a:cs typeface="Inter Bold"/>
                <a:sym typeface="Inter Bold"/>
              </a:rPr>
              <a:t>Tools and Technologies</a:t>
            </a:r>
          </a:p>
        </p:txBody>
      </p:sp>
      <p:sp>
        <p:nvSpPr>
          <p:cNvPr name="Freeform 5" id="5"/>
          <p:cNvSpPr/>
          <p:nvPr/>
        </p:nvSpPr>
        <p:spPr>
          <a:xfrm flipH="false" flipV="false" rot="0">
            <a:off x="1028700" y="8168765"/>
            <a:ext cx="9156559" cy="1598236"/>
          </a:xfrm>
          <a:custGeom>
            <a:avLst/>
            <a:gdLst/>
            <a:ahLst/>
            <a:cxnLst/>
            <a:rect r="r" b="b" t="t" l="l"/>
            <a:pathLst>
              <a:path h="1598236" w="9156559">
                <a:moveTo>
                  <a:pt x="0" y="0"/>
                </a:moveTo>
                <a:lnTo>
                  <a:pt x="9156559" y="0"/>
                </a:lnTo>
                <a:lnTo>
                  <a:pt x="9156559" y="1598236"/>
                </a:lnTo>
                <a:lnTo>
                  <a:pt x="0" y="1598236"/>
                </a:lnTo>
                <a:lnTo>
                  <a:pt x="0" y="0"/>
                </a:lnTo>
                <a:close/>
              </a:path>
            </a:pathLst>
          </a:custGeom>
          <a:blipFill>
            <a:blip r:embed="rId3">
              <a:alphaModFix amt="40000"/>
            </a:blip>
            <a:stretch>
              <a:fillRect l="0" t="0" r="0" b="0"/>
            </a:stretch>
          </a:blipFill>
        </p:spPr>
      </p:sp>
      <p:grpSp>
        <p:nvGrpSpPr>
          <p:cNvPr name="Group 6" id="6"/>
          <p:cNvGrpSpPr/>
          <p:nvPr/>
        </p:nvGrpSpPr>
        <p:grpSpPr>
          <a:xfrm rot="0">
            <a:off x="628300" y="3094539"/>
            <a:ext cx="16989681" cy="6672462"/>
            <a:chOff x="0" y="0"/>
            <a:chExt cx="3866462" cy="1518499"/>
          </a:xfrm>
        </p:grpSpPr>
        <p:sp>
          <p:nvSpPr>
            <p:cNvPr name="Freeform 7" id="7"/>
            <p:cNvSpPr/>
            <p:nvPr/>
          </p:nvSpPr>
          <p:spPr>
            <a:xfrm flipH="false" flipV="false" rot="0">
              <a:off x="0" y="0"/>
              <a:ext cx="3866462" cy="1518499"/>
            </a:xfrm>
            <a:custGeom>
              <a:avLst/>
              <a:gdLst/>
              <a:ahLst/>
              <a:cxnLst/>
              <a:rect r="r" b="b" t="t" l="l"/>
              <a:pathLst>
                <a:path h="1518499" w="3866462">
                  <a:moveTo>
                    <a:pt x="23240" y="0"/>
                  </a:moveTo>
                  <a:lnTo>
                    <a:pt x="3843222" y="0"/>
                  </a:lnTo>
                  <a:cubicBezTo>
                    <a:pt x="3856057" y="0"/>
                    <a:pt x="3866462" y="10405"/>
                    <a:pt x="3866462" y="23240"/>
                  </a:cubicBezTo>
                  <a:lnTo>
                    <a:pt x="3866462" y="1495260"/>
                  </a:lnTo>
                  <a:cubicBezTo>
                    <a:pt x="3866462" y="1508095"/>
                    <a:pt x="3856057" y="1518499"/>
                    <a:pt x="3843222" y="1518499"/>
                  </a:cubicBezTo>
                  <a:lnTo>
                    <a:pt x="23240" y="1518499"/>
                  </a:lnTo>
                  <a:cubicBezTo>
                    <a:pt x="17076" y="1518499"/>
                    <a:pt x="11165" y="1516051"/>
                    <a:pt x="6807" y="1511693"/>
                  </a:cubicBezTo>
                  <a:cubicBezTo>
                    <a:pt x="2448" y="1507334"/>
                    <a:pt x="0" y="1501423"/>
                    <a:pt x="0" y="1495260"/>
                  </a:cubicBezTo>
                  <a:lnTo>
                    <a:pt x="0" y="23240"/>
                  </a:lnTo>
                  <a:cubicBezTo>
                    <a:pt x="0" y="10405"/>
                    <a:pt x="10405" y="0"/>
                    <a:pt x="23240" y="0"/>
                  </a:cubicBezTo>
                  <a:close/>
                </a:path>
              </a:pathLst>
            </a:custGeom>
            <a:solidFill>
              <a:srgbClr val="FFFFFF"/>
            </a:solidFill>
            <a:ln w="9525" cap="rnd">
              <a:solidFill>
                <a:srgbClr val="000000"/>
              </a:solidFill>
              <a:prstDash val="solid"/>
              <a:round/>
            </a:ln>
          </p:spPr>
        </p:sp>
        <p:sp>
          <p:nvSpPr>
            <p:cNvPr name="TextBox 8" id="8"/>
            <p:cNvSpPr txBox="true"/>
            <p:nvPr/>
          </p:nvSpPr>
          <p:spPr>
            <a:xfrm>
              <a:off x="0" y="-28575"/>
              <a:ext cx="3866462" cy="1547074"/>
            </a:xfrm>
            <a:prstGeom prst="rect">
              <a:avLst/>
            </a:prstGeom>
          </p:spPr>
          <p:txBody>
            <a:bodyPr anchor="ctr" rtlCol="false" tIns="50800" lIns="50800" bIns="50800" rIns="50800"/>
            <a:lstStyle/>
            <a:p>
              <a:pPr algn="ctr">
                <a:lnSpc>
                  <a:spcPts val="2600"/>
                </a:lnSpc>
              </a:pPr>
            </a:p>
          </p:txBody>
        </p:sp>
      </p:grpSp>
      <p:grpSp>
        <p:nvGrpSpPr>
          <p:cNvPr name="Group 9" id="9"/>
          <p:cNvGrpSpPr/>
          <p:nvPr/>
        </p:nvGrpSpPr>
        <p:grpSpPr>
          <a:xfrm rot="0">
            <a:off x="1028700" y="3094539"/>
            <a:ext cx="16230600" cy="737157"/>
            <a:chOff x="0" y="0"/>
            <a:chExt cx="3693712" cy="167760"/>
          </a:xfrm>
        </p:grpSpPr>
        <p:sp>
          <p:nvSpPr>
            <p:cNvPr name="Freeform 10" id="10"/>
            <p:cNvSpPr/>
            <p:nvPr/>
          </p:nvSpPr>
          <p:spPr>
            <a:xfrm flipH="false" flipV="false" rot="0">
              <a:off x="0" y="0"/>
              <a:ext cx="3693713" cy="167760"/>
            </a:xfrm>
            <a:custGeom>
              <a:avLst/>
              <a:gdLst/>
              <a:ahLst/>
              <a:cxnLst/>
              <a:rect r="r" b="b" t="t" l="l"/>
              <a:pathLst>
                <a:path h="167760" w="3693713">
                  <a:moveTo>
                    <a:pt x="24327" y="0"/>
                  </a:moveTo>
                  <a:lnTo>
                    <a:pt x="3669386" y="0"/>
                  </a:lnTo>
                  <a:cubicBezTo>
                    <a:pt x="3682821" y="0"/>
                    <a:pt x="3693713" y="10891"/>
                    <a:pt x="3693713" y="24327"/>
                  </a:cubicBezTo>
                  <a:lnTo>
                    <a:pt x="3693713" y="143433"/>
                  </a:lnTo>
                  <a:cubicBezTo>
                    <a:pt x="3693713" y="149885"/>
                    <a:pt x="3691150" y="156073"/>
                    <a:pt x="3686587" y="160635"/>
                  </a:cubicBezTo>
                  <a:cubicBezTo>
                    <a:pt x="3682025" y="165197"/>
                    <a:pt x="3675838" y="167760"/>
                    <a:pt x="3669386" y="167760"/>
                  </a:cubicBezTo>
                  <a:lnTo>
                    <a:pt x="24327" y="167760"/>
                  </a:lnTo>
                  <a:cubicBezTo>
                    <a:pt x="10891" y="167760"/>
                    <a:pt x="0" y="156868"/>
                    <a:pt x="0" y="143433"/>
                  </a:cubicBezTo>
                  <a:lnTo>
                    <a:pt x="0" y="24327"/>
                  </a:lnTo>
                  <a:cubicBezTo>
                    <a:pt x="0" y="10891"/>
                    <a:pt x="10891" y="0"/>
                    <a:pt x="24327" y="0"/>
                  </a:cubicBezTo>
                  <a:close/>
                </a:path>
              </a:pathLst>
            </a:custGeom>
            <a:gradFill rotWithShape="true">
              <a:gsLst>
                <a:gs pos="0">
                  <a:srgbClr val="6D6D6D">
                    <a:alpha val="100000"/>
                  </a:srgbClr>
                </a:gs>
                <a:gs pos="100000">
                  <a:srgbClr val="000000">
                    <a:alpha val="100000"/>
                  </a:srgbClr>
                </a:gs>
              </a:gsLst>
              <a:lin ang="0"/>
            </a:gradFill>
            <a:ln w="9525" cap="rnd">
              <a:solidFill>
                <a:srgbClr val="000000"/>
              </a:solidFill>
              <a:prstDash val="solid"/>
              <a:round/>
            </a:ln>
          </p:spPr>
        </p:sp>
        <p:sp>
          <p:nvSpPr>
            <p:cNvPr name="TextBox 11" id="11"/>
            <p:cNvSpPr txBox="true"/>
            <p:nvPr/>
          </p:nvSpPr>
          <p:spPr>
            <a:xfrm>
              <a:off x="0" y="-28575"/>
              <a:ext cx="3693712" cy="196335"/>
            </a:xfrm>
            <a:prstGeom prst="rect">
              <a:avLst/>
            </a:prstGeom>
          </p:spPr>
          <p:txBody>
            <a:bodyPr anchor="ctr" rtlCol="false" tIns="50800" lIns="50800" bIns="50800" rIns="50800"/>
            <a:lstStyle/>
            <a:p>
              <a:pPr algn="ctr">
                <a:lnSpc>
                  <a:spcPts val="2600"/>
                </a:lnSpc>
              </a:pPr>
            </a:p>
          </p:txBody>
        </p:sp>
      </p:grpSp>
      <p:sp>
        <p:nvSpPr>
          <p:cNvPr name="TextBox 12" id="12"/>
          <p:cNvSpPr txBox="true"/>
          <p:nvPr/>
        </p:nvSpPr>
        <p:spPr>
          <a:xfrm rot="0">
            <a:off x="1176813" y="4191537"/>
            <a:ext cx="15695356" cy="5490507"/>
          </a:xfrm>
          <a:prstGeom prst="rect">
            <a:avLst/>
          </a:prstGeom>
        </p:spPr>
        <p:txBody>
          <a:bodyPr anchor="t" rtlCol="false" tIns="0" lIns="0" bIns="0" rIns="0">
            <a:spAutoFit/>
          </a:bodyPr>
          <a:lstStyle/>
          <a:p>
            <a:pPr algn="l">
              <a:lnSpc>
                <a:spcPts val="3213"/>
              </a:lnSpc>
            </a:pPr>
            <a:r>
              <a:rPr lang="en-US" sz="2490" spc="-84">
                <a:solidFill>
                  <a:srgbClr val="000000"/>
                </a:solidFill>
                <a:latin typeface="DM Sans"/>
                <a:ea typeface="DM Sans"/>
                <a:cs typeface="DM Sans"/>
                <a:sym typeface="DM Sans"/>
              </a:rPr>
              <a:t>1. </a:t>
            </a:r>
            <a:r>
              <a:rPr lang="en-US" sz="2490" spc="-84" b="true">
                <a:solidFill>
                  <a:srgbClr val="000000"/>
                </a:solidFill>
                <a:latin typeface="DM Sans Bold"/>
                <a:ea typeface="DM Sans Bold"/>
                <a:cs typeface="DM Sans Bold"/>
                <a:sym typeface="DM Sans Bold"/>
              </a:rPr>
              <a:t>Data P</a:t>
            </a:r>
            <a:r>
              <a:rPr lang="en-US" sz="2490" spc="-84" b="true">
                <a:solidFill>
                  <a:srgbClr val="000000"/>
                </a:solidFill>
                <a:latin typeface="DM Sans Bold"/>
                <a:ea typeface="DM Sans Bold"/>
                <a:cs typeface="DM Sans Bold"/>
                <a:sym typeface="DM Sans Bold"/>
              </a:rPr>
              <a:t>rocessing Tools</a:t>
            </a:r>
          </a:p>
          <a:p>
            <a:pPr algn="l" marL="537743" indent="-268872" lvl="1">
              <a:lnSpc>
                <a:spcPts val="3213"/>
              </a:lnSpc>
              <a:buFont typeface="Arial"/>
              <a:buChar char="•"/>
            </a:pPr>
            <a:r>
              <a:rPr lang="en-US" sz="2490" spc="-84">
                <a:solidFill>
                  <a:srgbClr val="000000"/>
                </a:solidFill>
                <a:latin typeface="DM Sans"/>
                <a:ea typeface="DM Sans"/>
                <a:cs typeface="DM Sans"/>
                <a:sym typeface="DM Sans"/>
              </a:rPr>
              <a:t>Microsoft Excel / CSV Handling – Used to clean, organize, and validate raw sales and product datasets.</a:t>
            </a:r>
          </a:p>
          <a:p>
            <a:pPr algn="l" marL="537743" indent="-268872" lvl="1">
              <a:lnSpc>
                <a:spcPts val="3213"/>
              </a:lnSpc>
              <a:buFont typeface="Arial"/>
              <a:buChar char="•"/>
            </a:pPr>
            <a:r>
              <a:rPr lang="en-US" sz="2490" spc="-84">
                <a:solidFill>
                  <a:srgbClr val="000000"/>
                </a:solidFill>
                <a:latin typeface="DM Sans"/>
                <a:ea typeface="DM Sans"/>
                <a:cs typeface="DM Sans"/>
                <a:sym typeface="DM Sans"/>
              </a:rPr>
              <a:t>Python / Pandas (optional) – For deeper data manipulation and preprocessing if required.</a:t>
            </a:r>
          </a:p>
          <a:p>
            <a:pPr algn="l">
              <a:lnSpc>
                <a:spcPts val="3213"/>
              </a:lnSpc>
            </a:pPr>
            <a:r>
              <a:rPr lang="en-US" sz="2490" spc="-84">
                <a:solidFill>
                  <a:srgbClr val="000000"/>
                </a:solidFill>
                <a:latin typeface="DM Sans"/>
                <a:ea typeface="DM Sans"/>
                <a:cs typeface="DM Sans"/>
                <a:sym typeface="DM Sans"/>
              </a:rPr>
              <a:t>2. </a:t>
            </a:r>
            <a:r>
              <a:rPr lang="en-US" sz="2490" spc="-84" b="true">
                <a:solidFill>
                  <a:srgbClr val="000000"/>
                </a:solidFill>
                <a:latin typeface="DM Sans Bold"/>
                <a:ea typeface="DM Sans Bold"/>
                <a:cs typeface="DM Sans Bold"/>
                <a:sym typeface="DM Sans Bold"/>
              </a:rPr>
              <a:t>Visualization &amp; Reporting</a:t>
            </a:r>
          </a:p>
          <a:p>
            <a:pPr algn="l" marL="537743" indent="-268872" lvl="1">
              <a:lnSpc>
                <a:spcPts val="3213"/>
              </a:lnSpc>
              <a:buFont typeface="Arial"/>
              <a:buChar char="•"/>
            </a:pPr>
            <a:r>
              <a:rPr lang="en-US" sz="2490" spc="-84">
                <a:solidFill>
                  <a:srgbClr val="000000"/>
                </a:solidFill>
                <a:latin typeface="DM Sans"/>
                <a:ea typeface="DM Sans"/>
                <a:cs typeface="DM Sans"/>
                <a:sym typeface="DM Sans"/>
              </a:rPr>
              <a:t>Power BI Desktop – Used to build interactive dashboards for drug-wise and manufacturer-wise analysis, including revenue, product count, and trend charts.</a:t>
            </a:r>
          </a:p>
          <a:p>
            <a:pPr algn="l">
              <a:lnSpc>
                <a:spcPts val="3213"/>
              </a:lnSpc>
            </a:pPr>
            <a:r>
              <a:rPr lang="en-US" sz="2490" spc="-84">
                <a:solidFill>
                  <a:srgbClr val="000000"/>
                </a:solidFill>
                <a:latin typeface="DM Sans"/>
                <a:ea typeface="DM Sans"/>
                <a:cs typeface="DM Sans"/>
                <a:sym typeface="DM Sans"/>
              </a:rPr>
              <a:t>3. </a:t>
            </a:r>
            <a:r>
              <a:rPr lang="en-US" sz="2490" spc="-84" b="true">
                <a:solidFill>
                  <a:srgbClr val="000000"/>
                </a:solidFill>
                <a:latin typeface="DM Sans Bold"/>
                <a:ea typeface="DM Sans Bold"/>
                <a:cs typeface="DM Sans Bold"/>
                <a:sym typeface="DM Sans Bold"/>
              </a:rPr>
              <a:t>Storage &amp; Data Sources</a:t>
            </a:r>
          </a:p>
          <a:p>
            <a:pPr algn="l" marL="537743" indent="-268872" lvl="1">
              <a:lnSpc>
                <a:spcPts val="3213"/>
              </a:lnSpc>
              <a:buFont typeface="Arial"/>
              <a:buChar char="•"/>
            </a:pPr>
            <a:r>
              <a:rPr lang="en-US" sz="2490" spc="-84">
                <a:solidFill>
                  <a:srgbClr val="000000"/>
                </a:solidFill>
                <a:latin typeface="DM Sans"/>
                <a:ea typeface="DM Sans"/>
                <a:cs typeface="DM Sans"/>
                <a:sym typeface="DM Sans"/>
              </a:rPr>
              <a:t>CSV Files –</a:t>
            </a:r>
          </a:p>
          <a:p>
            <a:pPr algn="l" marL="1075486" indent="-358495" lvl="2">
              <a:lnSpc>
                <a:spcPts val="3213"/>
              </a:lnSpc>
              <a:buFont typeface="Arial"/>
              <a:buChar char="⚬"/>
            </a:pPr>
            <a:r>
              <a:rPr lang="en-US" sz="2490" spc="-84">
                <a:solidFill>
                  <a:srgbClr val="000000"/>
                </a:solidFill>
                <a:latin typeface="DM Sans"/>
                <a:ea typeface="DM Sans"/>
                <a:cs typeface="DM Sans"/>
                <a:sym typeface="DM Sans"/>
              </a:rPr>
              <a:t>indian_pharmaceutical_products_clean.csv</a:t>
            </a:r>
          </a:p>
          <a:p>
            <a:pPr algn="l" marL="1075486" indent="-358495" lvl="2">
              <a:lnSpc>
                <a:spcPts val="3213"/>
              </a:lnSpc>
              <a:buFont typeface="Arial"/>
              <a:buChar char="⚬"/>
            </a:pPr>
            <a:r>
              <a:rPr lang="en-US" sz="2490" spc="-84">
                <a:solidFill>
                  <a:srgbClr val="000000"/>
                </a:solidFill>
                <a:latin typeface="DM Sans"/>
                <a:ea typeface="DM Sans"/>
                <a:cs typeface="DM Sans"/>
                <a:sym typeface="DM Sans"/>
              </a:rPr>
              <a:t>PharmaDrugSales.csv</a:t>
            </a:r>
          </a:p>
          <a:p>
            <a:pPr algn="l" marL="1075486" indent="-358495" lvl="2">
              <a:lnSpc>
                <a:spcPts val="3213"/>
              </a:lnSpc>
              <a:buFont typeface="Arial"/>
              <a:buChar char="⚬"/>
            </a:pPr>
            <a:r>
              <a:rPr lang="en-US" sz="2490" spc="-84">
                <a:solidFill>
                  <a:srgbClr val="000000"/>
                </a:solidFill>
                <a:latin typeface="DM Sans"/>
                <a:ea typeface="DM Sans"/>
                <a:cs typeface="DM Sans"/>
                <a:sym typeface="DM Sans"/>
              </a:rPr>
              <a:t> Used as primary structured datasets for analysis.</a:t>
            </a:r>
          </a:p>
          <a:p>
            <a:pPr algn="l">
              <a:lnSpc>
                <a:spcPts val="3213"/>
              </a:lnSpc>
            </a:pPr>
            <a:r>
              <a:rPr lang="en-US" sz="2490" spc="-84">
                <a:solidFill>
                  <a:srgbClr val="000000"/>
                </a:solidFill>
                <a:latin typeface="DM Sans"/>
                <a:ea typeface="DM Sans"/>
                <a:cs typeface="DM Sans"/>
                <a:sym typeface="DM Sans"/>
              </a:rPr>
              <a:t>4. </a:t>
            </a:r>
            <a:r>
              <a:rPr lang="en-US" sz="2490" spc="-84" b="true">
                <a:solidFill>
                  <a:srgbClr val="000000"/>
                </a:solidFill>
                <a:latin typeface="DM Sans Bold"/>
                <a:ea typeface="DM Sans Bold"/>
                <a:cs typeface="DM Sans Bold"/>
                <a:sym typeface="DM Sans Bold"/>
              </a:rPr>
              <a:t>Presentation Tools</a:t>
            </a:r>
          </a:p>
          <a:p>
            <a:pPr algn="l" marL="537743" indent="-268872" lvl="1">
              <a:lnSpc>
                <a:spcPts val="3213"/>
              </a:lnSpc>
              <a:buFont typeface="Arial"/>
              <a:buChar char="•"/>
            </a:pPr>
            <a:r>
              <a:rPr lang="en-US" sz="2490" spc="-84">
                <a:solidFill>
                  <a:srgbClr val="000000"/>
                </a:solidFill>
                <a:latin typeface="DM Sans"/>
                <a:ea typeface="DM Sans"/>
                <a:cs typeface="DM Sans"/>
                <a:sym typeface="DM Sans"/>
              </a:rPr>
              <a:t>Canva</a:t>
            </a:r>
            <a:r>
              <a:rPr lang="en-US" sz="2490" spc="-84">
                <a:solidFill>
                  <a:srgbClr val="000000"/>
                </a:solidFill>
                <a:latin typeface="DM Sans"/>
                <a:ea typeface="DM Sans"/>
                <a:cs typeface="DM Sans"/>
                <a:sym typeface="DM Sans"/>
              </a:rPr>
              <a:t> – For compiling insights, dashboards, and findings into a clean, visual presentation.</a:t>
            </a:r>
          </a:p>
          <a:p>
            <a:pPr algn="l">
              <a:lnSpc>
                <a:spcPts val="2310"/>
              </a:lnSpc>
            </a:pPr>
          </a:p>
        </p:txBody>
      </p:sp>
      <p:sp>
        <p:nvSpPr>
          <p:cNvPr name="Freeform 13" id="13"/>
          <p:cNvSpPr/>
          <p:nvPr/>
        </p:nvSpPr>
        <p:spPr>
          <a:xfrm flipH="false" flipV="false" rot="0">
            <a:off x="10461484" y="8497146"/>
            <a:ext cx="6797816" cy="1186528"/>
          </a:xfrm>
          <a:custGeom>
            <a:avLst/>
            <a:gdLst/>
            <a:ahLst/>
            <a:cxnLst/>
            <a:rect r="r" b="b" t="t" l="l"/>
            <a:pathLst>
              <a:path h="1186528" w="6797816">
                <a:moveTo>
                  <a:pt x="0" y="0"/>
                </a:moveTo>
                <a:lnTo>
                  <a:pt x="6797816" y="0"/>
                </a:lnTo>
                <a:lnTo>
                  <a:pt x="6797816" y="1186528"/>
                </a:lnTo>
                <a:lnTo>
                  <a:pt x="0" y="1186528"/>
                </a:lnTo>
                <a:lnTo>
                  <a:pt x="0" y="0"/>
                </a:lnTo>
                <a:close/>
              </a:path>
            </a:pathLst>
          </a:custGeom>
          <a:blipFill>
            <a:blip r:embed="rId3">
              <a:alphaModFix amt="40000"/>
            </a:blip>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4E4E4"/>
        </a:solidFill>
      </p:bgPr>
    </p:bg>
    <p:spTree>
      <p:nvGrpSpPr>
        <p:cNvPr id="1" name=""/>
        <p:cNvGrpSpPr/>
        <p:nvPr/>
      </p:nvGrpSpPr>
      <p:grpSpPr>
        <a:xfrm>
          <a:off x="0" y="0"/>
          <a:ext cx="0" cy="0"/>
          <a:chOff x="0" y="0"/>
          <a:chExt cx="0" cy="0"/>
        </a:xfrm>
      </p:grpSpPr>
      <p:sp>
        <p:nvSpPr>
          <p:cNvPr name="Freeform 2" id="2"/>
          <p:cNvSpPr/>
          <p:nvPr/>
        </p:nvSpPr>
        <p:spPr>
          <a:xfrm flipH="false" flipV="false" rot="-1303143">
            <a:off x="10267942" y="4419061"/>
            <a:ext cx="11376589" cy="9163325"/>
          </a:xfrm>
          <a:custGeom>
            <a:avLst/>
            <a:gdLst/>
            <a:ahLst/>
            <a:cxnLst/>
            <a:rect r="r" b="b" t="t" l="l"/>
            <a:pathLst>
              <a:path h="9163325" w="11376589">
                <a:moveTo>
                  <a:pt x="0" y="0"/>
                </a:moveTo>
                <a:lnTo>
                  <a:pt x="11376589" y="0"/>
                </a:lnTo>
                <a:lnTo>
                  <a:pt x="11376589" y="9163325"/>
                </a:lnTo>
                <a:lnTo>
                  <a:pt x="0" y="9163325"/>
                </a:lnTo>
                <a:lnTo>
                  <a:pt x="0" y="0"/>
                </a:lnTo>
                <a:close/>
              </a:path>
            </a:pathLst>
          </a:custGeom>
          <a:blipFill>
            <a:blip r:embed="rId2">
              <a:alphaModFix amt="40000"/>
            </a:blip>
            <a:stretch>
              <a:fillRect l="0" t="0" r="0" b="0"/>
            </a:stretch>
          </a:blipFill>
        </p:spPr>
      </p:sp>
      <p:sp>
        <p:nvSpPr>
          <p:cNvPr name="Freeform 3" id="3"/>
          <p:cNvSpPr/>
          <p:nvPr/>
        </p:nvSpPr>
        <p:spPr>
          <a:xfrm flipH="false" flipV="false" rot="-1303143">
            <a:off x="-2545715" y="-2660308"/>
            <a:ext cx="11376589" cy="9163325"/>
          </a:xfrm>
          <a:custGeom>
            <a:avLst/>
            <a:gdLst/>
            <a:ahLst/>
            <a:cxnLst/>
            <a:rect r="r" b="b" t="t" l="l"/>
            <a:pathLst>
              <a:path h="9163325" w="11376589">
                <a:moveTo>
                  <a:pt x="0" y="0"/>
                </a:moveTo>
                <a:lnTo>
                  <a:pt x="11376589" y="0"/>
                </a:lnTo>
                <a:lnTo>
                  <a:pt x="11376589" y="9163325"/>
                </a:lnTo>
                <a:lnTo>
                  <a:pt x="0" y="9163325"/>
                </a:lnTo>
                <a:lnTo>
                  <a:pt x="0" y="0"/>
                </a:lnTo>
                <a:close/>
              </a:path>
            </a:pathLst>
          </a:custGeom>
          <a:blipFill>
            <a:blip r:embed="rId2">
              <a:alphaModFix amt="40000"/>
            </a:blip>
            <a:stretch>
              <a:fillRect l="0" t="0" r="0" b="0"/>
            </a:stretch>
          </a:blipFill>
        </p:spPr>
      </p:sp>
      <p:sp>
        <p:nvSpPr>
          <p:cNvPr name="TextBox 4" id="4"/>
          <p:cNvSpPr txBox="true"/>
          <p:nvPr/>
        </p:nvSpPr>
        <p:spPr>
          <a:xfrm rot="0">
            <a:off x="289499" y="784368"/>
            <a:ext cx="16605788" cy="1693036"/>
          </a:xfrm>
          <a:prstGeom prst="rect">
            <a:avLst/>
          </a:prstGeom>
        </p:spPr>
        <p:txBody>
          <a:bodyPr anchor="t" rtlCol="false" tIns="0" lIns="0" bIns="0" rIns="0">
            <a:spAutoFit/>
          </a:bodyPr>
          <a:lstStyle/>
          <a:p>
            <a:pPr algn="l">
              <a:lnSpc>
                <a:spcPts val="12412"/>
              </a:lnSpc>
            </a:pPr>
            <a:r>
              <a:rPr lang="en-US" sz="13346" spc="-987" b="true">
                <a:solidFill>
                  <a:srgbClr val="000000"/>
                </a:solidFill>
                <a:latin typeface="Inter Bold"/>
                <a:ea typeface="Inter Bold"/>
                <a:cs typeface="Inter Bold"/>
                <a:sym typeface="Inter Bold"/>
              </a:rPr>
              <a:t>Risks and Challenges</a:t>
            </a:r>
          </a:p>
        </p:txBody>
      </p:sp>
      <p:sp>
        <p:nvSpPr>
          <p:cNvPr name="Freeform 5" id="5"/>
          <p:cNvSpPr/>
          <p:nvPr/>
        </p:nvSpPr>
        <p:spPr>
          <a:xfrm flipH="false" flipV="false" rot="0">
            <a:off x="1028700" y="8168765"/>
            <a:ext cx="9156559" cy="1598236"/>
          </a:xfrm>
          <a:custGeom>
            <a:avLst/>
            <a:gdLst/>
            <a:ahLst/>
            <a:cxnLst/>
            <a:rect r="r" b="b" t="t" l="l"/>
            <a:pathLst>
              <a:path h="1598236" w="9156559">
                <a:moveTo>
                  <a:pt x="0" y="0"/>
                </a:moveTo>
                <a:lnTo>
                  <a:pt x="9156559" y="0"/>
                </a:lnTo>
                <a:lnTo>
                  <a:pt x="9156559" y="1598236"/>
                </a:lnTo>
                <a:lnTo>
                  <a:pt x="0" y="1598236"/>
                </a:lnTo>
                <a:lnTo>
                  <a:pt x="0" y="0"/>
                </a:lnTo>
                <a:close/>
              </a:path>
            </a:pathLst>
          </a:custGeom>
          <a:blipFill>
            <a:blip r:embed="rId3">
              <a:alphaModFix amt="40000"/>
            </a:blip>
            <a:stretch>
              <a:fillRect l="0" t="0" r="0" b="0"/>
            </a:stretch>
          </a:blipFill>
        </p:spPr>
      </p:sp>
      <p:grpSp>
        <p:nvGrpSpPr>
          <p:cNvPr name="Group 6" id="6"/>
          <p:cNvGrpSpPr/>
          <p:nvPr/>
        </p:nvGrpSpPr>
        <p:grpSpPr>
          <a:xfrm rot="0">
            <a:off x="289499" y="2816641"/>
            <a:ext cx="17410968" cy="6950360"/>
            <a:chOff x="0" y="0"/>
            <a:chExt cx="3962337" cy="1581743"/>
          </a:xfrm>
        </p:grpSpPr>
        <p:sp>
          <p:nvSpPr>
            <p:cNvPr name="Freeform 7" id="7"/>
            <p:cNvSpPr/>
            <p:nvPr/>
          </p:nvSpPr>
          <p:spPr>
            <a:xfrm flipH="false" flipV="false" rot="0">
              <a:off x="0" y="0"/>
              <a:ext cx="3962337" cy="1581743"/>
            </a:xfrm>
            <a:custGeom>
              <a:avLst/>
              <a:gdLst/>
              <a:ahLst/>
              <a:cxnLst/>
              <a:rect r="r" b="b" t="t" l="l"/>
              <a:pathLst>
                <a:path h="1581743" w="3962337">
                  <a:moveTo>
                    <a:pt x="22678" y="0"/>
                  </a:moveTo>
                  <a:lnTo>
                    <a:pt x="3939660" y="0"/>
                  </a:lnTo>
                  <a:cubicBezTo>
                    <a:pt x="3952184" y="0"/>
                    <a:pt x="3962337" y="10153"/>
                    <a:pt x="3962337" y="22678"/>
                  </a:cubicBezTo>
                  <a:lnTo>
                    <a:pt x="3962337" y="1559065"/>
                  </a:lnTo>
                  <a:cubicBezTo>
                    <a:pt x="3962337" y="1565080"/>
                    <a:pt x="3959948" y="1570848"/>
                    <a:pt x="3955695" y="1575100"/>
                  </a:cubicBezTo>
                  <a:cubicBezTo>
                    <a:pt x="3951442" y="1579353"/>
                    <a:pt x="3945674" y="1581743"/>
                    <a:pt x="3939660" y="1581743"/>
                  </a:cubicBezTo>
                  <a:lnTo>
                    <a:pt x="22678" y="1581743"/>
                  </a:lnTo>
                  <a:cubicBezTo>
                    <a:pt x="10153" y="1581743"/>
                    <a:pt x="0" y="1571590"/>
                    <a:pt x="0" y="1559065"/>
                  </a:cubicBezTo>
                  <a:lnTo>
                    <a:pt x="0" y="22678"/>
                  </a:lnTo>
                  <a:cubicBezTo>
                    <a:pt x="0" y="16663"/>
                    <a:pt x="2389" y="10895"/>
                    <a:pt x="6642" y="6642"/>
                  </a:cubicBezTo>
                  <a:cubicBezTo>
                    <a:pt x="10895" y="2389"/>
                    <a:pt x="16663" y="0"/>
                    <a:pt x="22678" y="0"/>
                  </a:cubicBezTo>
                  <a:close/>
                </a:path>
              </a:pathLst>
            </a:custGeom>
            <a:solidFill>
              <a:srgbClr val="FFFFFF"/>
            </a:solidFill>
            <a:ln w="9525" cap="rnd">
              <a:solidFill>
                <a:srgbClr val="000000"/>
              </a:solidFill>
              <a:prstDash val="solid"/>
              <a:round/>
            </a:ln>
          </p:spPr>
        </p:sp>
        <p:sp>
          <p:nvSpPr>
            <p:cNvPr name="TextBox 8" id="8"/>
            <p:cNvSpPr txBox="true"/>
            <p:nvPr/>
          </p:nvSpPr>
          <p:spPr>
            <a:xfrm>
              <a:off x="0" y="-28575"/>
              <a:ext cx="3962337" cy="1610318"/>
            </a:xfrm>
            <a:prstGeom prst="rect">
              <a:avLst/>
            </a:prstGeom>
          </p:spPr>
          <p:txBody>
            <a:bodyPr anchor="ctr" rtlCol="false" tIns="50800" lIns="50800" bIns="50800" rIns="50800"/>
            <a:lstStyle/>
            <a:p>
              <a:pPr algn="ctr">
                <a:lnSpc>
                  <a:spcPts val="2600"/>
                </a:lnSpc>
              </a:pPr>
            </a:p>
          </p:txBody>
        </p:sp>
      </p:grpSp>
      <p:grpSp>
        <p:nvGrpSpPr>
          <p:cNvPr name="Group 9" id="9"/>
          <p:cNvGrpSpPr/>
          <p:nvPr/>
        </p:nvGrpSpPr>
        <p:grpSpPr>
          <a:xfrm rot="0">
            <a:off x="810910" y="2816641"/>
            <a:ext cx="16448390" cy="737157"/>
            <a:chOff x="0" y="0"/>
            <a:chExt cx="3743276" cy="167760"/>
          </a:xfrm>
        </p:grpSpPr>
        <p:sp>
          <p:nvSpPr>
            <p:cNvPr name="Freeform 10" id="10"/>
            <p:cNvSpPr/>
            <p:nvPr/>
          </p:nvSpPr>
          <p:spPr>
            <a:xfrm flipH="false" flipV="false" rot="0">
              <a:off x="0" y="0"/>
              <a:ext cx="3743277" cy="167760"/>
            </a:xfrm>
            <a:custGeom>
              <a:avLst/>
              <a:gdLst/>
              <a:ahLst/>
              <a:cxnLst/>
              <a:rect r="r" b="b" t="t" l="l"/>
              <a:pathLst>
                <a:path h="167760" w="3743277">
                  <a:moveTo>
                    <a:pt x="24005" y="0"/>
                  </a:moveTo>
                  <a:lnTo>
                    <a:pt x="3719272" y="0"/>
                  </a:lnTo>
                  <a:cubicBezTo>
                    <a:pt x="3732529" y="0"/>
                    <a:pt x="3743277" y="10747"/>
                    <a:pt x="3743277" y="24005"/>
                  </a:cubicBezTo>
                  <a:lnTo>
                    <a:pt x="3743277" y="143755"/>
                  </a:lnTo>
                  <a:cubicBezTo>
                    <a:pt x="3743277" y="157013"/>
                    <a:pt x="3732529" y="167760"/>
                    <a:pt x="3719272" y="167760"/>
                  </a:cubicBezTo>
                  <a:lnTo>
                    <a:pt x="24005" y="167760"/>
                  </a:lnTo>
                  <a:cubicBezTo>
                    <a:pt x="10747" y="167760"/>
                    <a:pt x="0" y="157013"/>
                    <a:pt x="0" y="143755"/>
                  </a:cubicBezTo>
                  <a:lnTo>
                    <a:pt x="0" y="24005"/>
                  </a:lnTo>
                  <a:cubicBezTo>
                    <a:pt x="0" y="10747"/>
                    <a:pt x="10747" y="0"/>
                    <a:pt x="24005" y="0"/>
                  </a:cubicBezTo>
                  <a:close/>
                </a:path>
              </a:pathLst>
            </a:custGeom>
            <a:gradFill rotWithShape="true">
              <a:gsLst>
                <a:gs pos="0">
                  <a:srgbClr val="6D6D6D">
                    <a:alpha val="100000"/>
                  </a:srgbClr>
                </a:gs>
                <a:gs pos="100000">
                  <a:srgbClr val="000000">
                    <a:alpha val="100000"/>
                  </a:srgbClr>
                </a:gs>
              </a:gsLst>
              <a:lin ang="0"/>
            </a:gradFill>
            <a:ln w="9525" cap="rnd">
              <a:solidFill>
                <a:srgbClr val="000000"/>
              </a:solidFill>
              <a:prstDash val="solid"/>
              <a:round/>
            </a:ln>
          </p:spPr>
        </p:sp>
        <p:sp>
          <p:nvSpPr>
            <p:cNvPr name="TextBox 11" id="11"/>
            <p:cNvSpPr txBox="true"/>
            <p:nvPr/>
          </p:nvSpPr>
          <p:spPr>
            <a:xfrm>
              <a:off x="0" y="-28575"/>
              <a:ext cx="3743276" cy="196335"/>
            </a:xfrm>
            <a:prstGeom prst="rect">
              <a:avLst/>
            </a:prstGeom>
          </p:spPr>
          <p:txBody>
            <a:bodyPr anchor="ctr" rtlCol="false" tIns="50800" lIns="50800" bIns="50800" rIns="50800"/>
            <a:lstStyle/>
            <a:p>
              <a:pPr algn="ctr">
                <a:lnSpc>
                  <a:spcPts val="2600"/>
                </a:lnSpc>
              </a:pPr>
            </a:p>
          </p:txBody>
        </p:sp>
      </p:grpSp>
      <p:sp>
        <p:nvSpPr>
          <p:cNvPr name="TextBox 12" id="12"/>
          <p:cNvSpPr txBox="true"/>
          <p:nvPr/>
        </p:nvSpPr>
        <p:spPr>
          <a:xfrm rot="0">
            <a:off x="810910" y="3868122"/>
            <a:ext cx="16084377" cy="6000750"/>
          </a:xfrm>
          <a:prstGeom prst="rect">
            <a:avLst/>
          </a:prstGeom>
        </p:spPr>
        <p:txBody>
          <a:bodyPr anchor="t" rtlCol="false" tIns="0" lIns="0" bIns="0" rIns="0">
            <a:spAutoFit/>
          </a:bodyPr>
          <a:lstStyle/>
          <a:p>
            <a:pPr algn="l">
              <a:lnSpc>
                <a:spcPts val="3224"/>
              </a:lnSpc>
            </a:pPr>
            <a:r>
              <a:rPr lang="en-US" sz="2499" spc="-84">
                <a:solidFill>
                  <a:srgbClr val="000000"/>
                </a:solidFill>
                <a:latin typeface="DM Sans"/>
                <a:ea typeface="DM Sans"/>
                <a:cs typeface="DM Sans"/>
                <a:sym typeface="DM Sans"/>
              </a:rPr>
              <a:t>1. </a:t>
            </a:r>
            <a:r>
              <a:rPr lang="en-US" sz="2499" spc="-84" b="true">
                <a:solidFill>
                  <a:srgbClr val="000000"/>
                </a:solidFill>
                <a:latin typeface="DM Sans Bold"/>
                <a:ea typeface="DM Sans Bold"/>
                <a:cs typeface="DM Sans Bold"/>
                <a:sym typeface="DM Sans Bold"/>
              </a:rPr>
              <a:t>Data</a:t>
            </a:r>
            <a:r>
              <a:rPr lang="en-US" sz="2499" spc="-84" b="true">
                <a:solidFill>
                  <a:srgbClr val="000000"/>
                </a:solidFill>
                <a:latin typeface="DM Sans Bold"/>
                <a:ea typeface="DM Sans Bold"/>
                <a:cs typeface="DM Sans Bold"/>
                <a:sym typeface="DM Sans Bold"/>
              </a:rPr>
              <a:t> Quality Issues</a:t>
            </a:r>
          </a:p>
          <a:p>
            <a:pPr algn="l" marL="539746" indent="-269873" lvl="1">
              <a:lnSpc>
                <a:spcPts val="3224"/>
              </a:lnSpc>
              <a:buFont typeface="Arial"/>
              <a:buChar char="•"/>
            </a:pPr>
            <a:r>
              <a:rPr lang="en-US" sz="2499" spc="-84">
                <a:solidFill>
                  <a:srgbClr val="000000"/>
                </a:solidFill>
                <a:latin typeface="DM Sans"/>
                <a:ea typeface="DM Sans"/>
                <a:cs typeface="DM Sans"/>
                <a:sym typeface="DM Sans"/>
              </a:rPr>
              <a:t>Missing, inconsistent, or duplicate entries in CSV files can affect accuracy.</a:t>
            </a:r>
          </a:p>
          <a:p>
            <a:pPr algn="l" marL="539746" indent="-269873" lvl="1">
              <a:lnSpc>
                <a:spcPts val="3224"/>
              </a:lnSpc>
              <a:buFont typeface="Arial"/>
              <a:buChar char="•"/>
            </a:pPr>
            <a:r>
              <a:rPr lang="en-US" sz="2499" spc="-84">
                <a:solidFill>
                  <a:srgbClr val="000000"/>
                </a:solidFill>
                <a:latin typeface="DM Sans"/>
                <a:ea typeface="DM Sans"/>
                <a:cs typeface="DM Sans"/>
                <a:sym typeface="DM Sans"/>
              </a:rPr>
              <a:t>Variations in drug names or manufacturer labels may lead to incorrect aggregation.</a:t>
            </a:r>
          </a:p>
          <a:p>
            <a:pPr algn="l">
              <a:lnSpc>
                <a:spcPts val="3224"/>
              </a:lnSpc>
            </a:pPr>
            <a:r>
              <a:rPr lang="en-US" sz="2499" spc="-84">
                <a:solidFill>
                  <a:srgbClr val="000000"/>
                </a:solidFill>
                <a:latin typeface="DM Sans"/>
                <a:ea typeface="DM Sans"/>
                <a:cs typeface="DM Sans"/>
                <a:sym typeface="DM Sans"/>
              </a:rPr>
              <a:t>2. </a:t>
            </a:r>
            <a:r>
              <a:rPr lang="en-US" sz="2499" spc="-84" b="true">
                <a:solidFill>
                  <a:srgbClr val="000000"/>
                </a:solidFill>
                <a:latin typeface="DM Sans Bold"/>
                <a:ea typeface="DM Sans Bold"/>
                <a:cs typeface="DM Sans Bold"/>
                <a:sym typeface="DM Sans Bold"/>
              </a:rPr>
              <a:t>Limited Data Scope</a:t>
            </a:r>
          </a:p>
          <a:p>
            <a:pPr algn="l" marL="539746" indent="-269873" lvl="1">
              <a:lnSpc>
                <a:spcPts val="3224"/>
              </a:lnSpc>
              <a:buFont typeface="Arial"/>
              <a:buChar char="•"/>
            </a:pPr>
            <a:r>
              <a:rPr lang="en-US" sz="2499" spc="-84">
                <a:solidFill>
                  <a:srgbClr val="000000"/>
                </a:solidFill>
                <a:latin typeface="DM Sans"/>
                <a:ea typeface="DM Sans"/>
                <a:cs typeface="DM Sans"/>
                <a:sym typeface="DM Sans"/>
              </a:rPr>
              <a:t>Dashboard insights depend only on available sales and product count data.</a:t>
            </a:r>
          </a:p>
          <a:p>
            <a:pPr algn="l" marL="539746" indent="-269873" lvl="1">
              <a:lnSpc>
                <a:spcPts val="3224"/>
              </a:lnSpc>
              <a:buFont typeface="Arial"/>
              <a:buChar char="•"/>
            </a:pPr>
            <a:r>
              <a:rPr lang="en-US" sz="2499" spc="-84">
                <a:solidFill>
                  <a:srgbClr val="000000"/>
                </a:solidFill>
                <a:latin typeface="DM Sans"/>
                <a:ea typeface="DM Sans"/>
                <a:cs typeface="DM Sans"/>
                <a:sym typeface="DM Sans"/>
              </a:rPr>
              <a:t>Lack of external market factors (competition, pricing, demand shifts) may limit analysis depth.</a:t>
            </a:r>
          </a:p>
          <a:p>
            <a:pPr algn="l">
              <a:lnSpc>
                <a:spcPts val="3224"/>
              </a:lnSpc>
            </a:pPr>
            <a:r>
              <a:rPr lang="en-US" sz="2499" spc="-84">
                <a:solidFill>
                  <a:srgbClr val="000000"/>
                </a:solidFill>
                <a:latin typeface="DM Sans"/>
                <a:ea typeface="DM Sans"/>
                <a:cs typeface="DM Sans"/>
                <a:sym typeface="DM Sans"/>
              </a:rPr>
              <a:t>3. </a:t>
            </a:r>
            <a:r>
              <a:rPr lang="en-US" sz="2499" spc="-84" b="true">
                <a:solidFill>
                  <a:srgbClr val="000000"/>
                </a:solidFill>
                <a:latin typeface="DM Sans Bold"/>
                <a:ea typeface="DM Sans Bold"/>
                <a:cs typeface="DM Sans Bold"/>
                <a:sym typeface="DM Sans Bold"/>
              </a:rPr>
              <a:t>Revenue–Volume Imbalance</a:t>
            </a:r>
          </a:p>
          <a:p>
            <a:pPr algn="l" marL="539746" indent="-269873" lvl="1">
              <a:lnSpc>
                <a:spcPts val="3224"/>
              </a:lnSpc>
              <a:buFont typeface="Arial"/>
              <a:buChar char="•"/>
            </a:pPr>
            <a:r>
              <a:rPr lang="en-US" sz="2499" spc="-84">
                <a:solidFill>
                  <a:srgbClr val="000000"/>
                </a:solidFill>
                <a:latin typeface="DM Sans"/>
                <a:ea typeface="DM Sans"/>
                <a:cs typeface="DM Sans"/>
                <a:sym typeface="DM Sans"/>
              </a:rPr>
              <a:t>High dependence on a few manufacturers (e.g., Roche, Pfizer, Intas) increases risk if their performance fluctuates.</a:t>
            </a:r>
          </a:p>
          <a:p>
            <a:pPr algn="l" marL="539746" indent="-269873" lvl="1">
              <a:lnSpc>
                <a:spcPts val="3224"/>
              </a:lnSpc>
              <a:buFont typeface="Arial"/>
              <a:buChar char="•"/>
            </a:pPr>
            <a:r>
              <a:rPr lang="en-US" sz="2499" spc="-84">
                <a:solidFill>
                  <a:srgbClr val="000000"/>
                </a:solidFill>
                <a:latin typeface="DM Sans"/>
                <a:ea typeface="DM Sans"/>
                <a:cs typeface="DM Sans"/>
                <a:sym typeface="DM Sans"/>
              </a:rPr>
              <a:t>Low-performing drug categories may affect overall market stability.</a:t>
            </a:r>
          </a:p>
          <a:p>
            <a:pPr algn="l">
              <a:lnSpc>
                <a:spcPts val="3224"/>
              </a:lnSpc>
            </a:pPr>
            <a:r>
              <a:rPr lang="en-US" sz="2499" spc="-84">
                <a:solidFill>
                  <a:srgbClr val="000000"/>
                </a:solidFill>
                <a:latin typeface="DM Sans"/>
                <a:ea typeface="DM Sans"/>
                <a:cs typeface="DM Sans"/>
                <a:sym typeface="DM Sans"/>
              </a:rPr>
              <a:t>4. T</a:t>
            </a:r>
            <a:r>
              <a:rPr lang="en-US" sz="2499" spc="-84" b="true">
                <a:solidFill>
                  <a:srgbClr val="000000"/>
                </a:solidFill>
                <a:latin typeface="DM Sans Bold"/>
                <a:ea typeface="DM Sans Bold"/>
                <a:cs typeface="DM Sans Bold"/>
                <a:sym typeface="DM Sans Bold"/>
              </a:rPr>
              <a:t>rend Interpretation Challenges</a:t>
            </a:r>
          </a:p>
          <a:p>
            <a:pPr algn="l" marL="539746" indent="-269873" lvl="1">
              <a:lnSpc>
                <a:spcPts val="3224"/>
              </a:lnSpc>
              <a:buFont typeface="Arial"/>
              <a:buChar char="•"/>
            </a:pPr>
            <a:r>
              <a:rPr lang="en-US" sz="2499" spc="-84">
                <a:solidFill>
                  <a:srgbClr val="000000"/>
                </a:solidFill>
                <a:latin typeface="DM Sans"/>
                <a:ea typeface="DM Sans"/>
                <a:cs typeface="DM Sans"/>
                <a:sym typeface="DM Sans"/>
              </a:rPr>
              <a:t>Monthly and yearly trends may be influenced by seasonality, promotions, or supply chain factors not captured in the dataset.</a:t>
            </a:r>
          </a:p>
          <a:p>
            <a:pPr algn="l">
              <a:lnSpc>
                <a:spcPts val="3224"/>
              </a:lnSpc>
            </a:pPr>
            <a:r>
              <a:rPr lang="en-US" sz="2499" spc="-84">
                <a:solidFill>
                  <a:srgbClr val="000000"/>
                </a:solidFill>
                <a:latin typeface="DM Sans"/>
                <a:ea typeface="DM Sans"/>
                <a:cs typeface="DM Sans"/>
                <a:sym typeface="DM Sans"/>
              </a:rPr>
              <a:t>5.</a:t>
            </a:r>
            <a:r>
              <a:rPr lang="en-US" sz="2499" spc="-84" b="true">
                <a:solidFill>
                  <a:srgbClr val="000000"/>
                </a:solidFill>
                <a:latin typeface="DM Sans Bold"/>
                <a:ea typeface="DM Sans Bold"/>
                <a:cs typeface="DM Sans Bold"/>
                <a:sym typeface="DM Sans Bold"/>
              </a:rPr>
              <a:t> Visualization Limitations</a:t>
            </a:r>
          </a:p>
          <a:p>
            <a:pPr algn="l" marL="539746" indent="-269873" lvl="1">
              <a:lnSpc>
                <a:spcPts val="3224"/>
              </a:lnSpc>
              <a:buFont typeface="Arial"/>
              <a:buChar char="•"/>
            </a:pPr>
            <a:r>
              <a:rPr lang="en-US" sz="2499" spc="-84">
                <a:solidFill>
                  <a:srgbClr val="000000"/>
                </a:solidFill>
                <a:latin typeface="DM Sans"/>
                <a:ea typeface="DM Sans"/>
                <a:cs typeface="DM Sans"/>
                <a:sym typeface="DM Sans"/>
              </a:rPr>
              <a:t>Dashboards rely on correct data modeling; any errors in relationships or measures can skew insights.</a:t>
            </a:r>
          </a:p>
          <a:p>
            <a:pPr algn="l">
              <a:lnSpc>
                <a:spcPts val="3224"/>
              </a:lnSpc>
            </a:pPr>
          </a:p>
        </p:txBody>
      </p:sp>
      <p:sp>
        <p:nvSpPr>
          <p:cNvPr name="Freeform 13" id="13"/>
          <p:cNvSpPr/>
          <p:nvPr/>
        </p:nvSpPr>
        <p:spPr>
          <a:xfrm flipH="false" flipV="false" rot="0">
            <a:off x="10461484" y="8497146"/>
            <a:ext cx="6797816" cy="1186528"/>
          </a:xfrm>
          <a:custGeom>
            <a:avLst/>
            <a:gdLst/>
            <a:ahLst/>
            <a:cxnLst/>
            <a:rect r="r" b="b" t="t" l="l"/>
            <a:pathLst>
              <a:path h="1186528" w="6797816">
                <a:moveTo>
                  <a:pt x="0" y="0"/>
                </a:moveTo>
                <a:lnTo>
                  <a:pt x="6797816" y="0"/>
                </a:lnTo>
                <a:lnTo>
                  <a:pt x="6797816" y="1186528"/>
                </a:lnTo>
                <a:lnTo>
                  <a:pt x="0" y="1186528"/>
                </a:lnTo>
                <a:lnTo>
                  <a:pt x="0" y="0"/>
                </a:lnTo>
                <a:close/>
              </a:path>
            </a:pathLst>
          </a:custGeom>
          <a:blipFill>
            <a:blip r:embed="rId3">
              <a:alphaModFix amt="40000"/>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4E4E4"/>
        </a:solidFill>
      </p:bgPr>
    </p:bg>
    <p:spTree>
      <p:nvGrpSpPr>
        <p:cNvPr id="1" name=""/>
        <p:cNvGrpSpPr/>
        <p:nvPr/>
      </p:nvGrpSpPr>
      <p:grpSpPr>
        <a:xfrm>
          <a:off x="0" y="0"/>
          <a:ext cx="0" cy="0"/>
          <a:chOff x="0" y="0"/>
          <a:chExt cx="0" cy="0"/>
        </a:xfrm>
      </p:grpSpPr>
      <p:sp>
        <p:nvSpPr>
          <p:cNvPr name="Freeform 2" id="2"/>
          <p:cNvSpPr/>
          <p:nvPr/>
        </p:nvSpPr>
        <p:spPr>
          <a:xfrm flipH="false" flipV="false" rot="-1303143">
            <a:off x="10267942" y="4419061"/>
            <a:ext cx="11376589" cy="9163325"/>
          </a:xfrm>
          <a:custGeom>
            <a:avLst/>
            <a:gdLst/>
            <a:ahLst/>
            <a:cxnLst/>
            <a:rect r="r" b="b" t="t" l="l"/>
            <a:pathLst>
              <a:path h="9163325" w="11376589">
                <a:moveTo>
                  <a:pt x="0" y="0"/>
                </a:moveTo>
                <a:lnTo>
                  <a:pt x="11376589" y="0"/>
                </a:lnTo>
                <a:lnTo>
                  <a:pt x="11376589" y="9163325"/>
                </a:lnTo>
                <a:lnTo>
                  <a:pt x="0" y="9163325"/>
                </a:lnTo>
                <a:lnTo>
                  <a:pt x="0" y="0"/>
                </a:lnTo>
                <a:close/>
              </a:path>
            </a:pathLst>
          </a:custGeom>
          <a:blipFill>
            <a:blip r:embed="rId2">
              <a:alphaModFix amt="40000"/>
            </a:blip>
            <a:stretch>
              <a:fillRect l="0" t="0" r="0" b="0"/>
            </a:stretch>
          </a:blipFill>
        </p:spPr>
      </p:sp>
      <p:sp>
        <p:nvSpPr>
          <p:cNvPr name="Freeform 3" id="3"/>
          <p:cNvSpPr/>
          <p:nvPr/>
        </p:nvSpPr>
        <p:spPr>
          <a:xfrm flipH="false" flipV="false" rot="-1303143">
            <a:off x="-2545715" y="-2660308"/>
            <a:ext cx="11376589" cy="9163325"/>
          </a:xfrm>
          <a:custGeom>
            <a:avLst/>
            <a:gdLst/>
            <a:ahLst/>
            <a:cxnLst/>
            <a:rect r="r" b="b" t="t" l="l"/>
            <a:pathLst>
              <a:path h="9163325" w="11376589">
                <a:moveTo>
                  <a:pt x="0" y="0"/>
                </a:moveTo>
                <a:lnTo>
                  <a:pt x="11376589" y="0"/>
                </a:lnTo>
                <a:lnTo>
                  <a:pt x="11376589" y="9163325"/>
                </a:lnTo>
                <a:lnTo>
                  <a:pt x="0" y="9163325"/>
                </a:lnTo>
                <a:lnTo>
                  <a:pt x="0" y="0"/>
                </a:lnTo>
                <a:close/>
              </a:path>
            </a:pathLst>
          </a:custGeom>
          <a:blipFill>
            <a:blip r:embed="rId2">
              <a:alphaModFix amt="40000"/>
            </a:blip>
            <a:stretch>
              <a:fillRect l="0" t="0" r="0" b="0"/>
            </a:stretch>
          </a:blipFill>
        </p:spPr>
      </p:sp>
      <p:sp>
        <p:nvSpPr>
          <p:cNvPr name="TextBox 4" id="4"/>
          <p:cNvSpPr txBox="true"/>
          <p:nvPr/>
        </p:nvSpPr>
        <p:spPr>
          <a:xfrm rot="0">
            <a:off x="320299" y="784368"/>
            <a:ext cx="16605788" cy="1693036"/>
          </a:xfrm>
          <a:prstGeom prst="rect">
            <a:avLst/>
          </a:prstGeom>
        </p:spPr>
        <p:txBody>
          <a:bodyPr anchor="t" rtlCol="false" tIns="0" lIns="0" bIns="0" rIns="0">
            <a:spAutoFit/>
          </a:bodyPr>
          <a:lstStyle/>
          <a:p>
            <a:pPr algn="l">
              <a:lnSpc>
                <a:spcPts val="12412"/>
              </a:lnSpc>
            </a:pPr>
            <a:r>
              <a:rPr lang="en-US" sz="13346" spc="-987" b="true">
                <a:solidFill>
                  <a:srgbClr val="000000"/>
                </a:solidFill>
                <a:latin typeface="Inter Bold"/>
                <a:ea typeface="Inter Bold"/>
                <a:cs typeface="Inter Bold"/>
                <a:sym typeface="Inter Bold"/>
              </a:rPr>
              <a:t>Conclusion</a:t>
            </a:r>
          </a:p>
        </p:txBody>
      </p:sp>
      <p:sp>
        <p:nvSpPr>
          <p:cNvPr name="Freeform 5" id="5"/>
          <p:cNvSpPr/>
          <p:nvPr/>
        </p:nvSpPr>
        <p:spPr>
          <a:xfrm flipH="false" flipV="false" rot="0">
            <a:off x="1028700" y="8168765"/>
            <a:ext cx="9156559" cy="1598236"/>
          </a:xfrm>
          <a:custGeom>
            <a:avLst/>
            <a:gdLst/>
            <a:ahLst/>
            <a:cxnLst/>
            <a:rect r="r" b="b" t="t" l="l"/>
            <a:pathLst>
              <a:path h="1598236" w="9156559">
                <a:moveTo>
                  <a:pt x="0" y="0"/>
                </a:moveTo>
                <a:lnTo>
                  <a:pt x="9156559" y="0"/>
                </a:lnTo>
                <a:lnTo>
                  <a:pt x="9156559" y="1598236"/>
                </a:lnTo>
                <a:lnTo>
                  <a:pt x="0" y="1598236"/>
                </a:lnTo>
                <a:lnTo>
                  <a:pt x="0" y="0"/>
                </a:lnTo>
                <a:close/>
              </a:path>
            </a:pathLst>
          </a:custGeom>
          <a:blipFill>
            <a:blip r:embed="rId3">
              <a:alphaModFix amt="40000"/>
            </a:blip>
            <a:stretch>
              <a:fillRect l="0" t="0" r="0" b="0"/>
            </a:stretch>
          </a:blipFill>
        </p:spPr>
      </p:sp>
      <p:grpSp>
        <p:nvGrpSpPr>
          <p:cNvPr name="Group 6" id="6"/>
          <p:cNvGrpSpPr/>
          <p:nvPr/>
        </p:nvGrpSpPr>
        <p:grpSpPr>
          <a:xfrm rot="0">
            <a:off x="659100" y="2639329"/>
            <a:ext cx="16899465" cy="7127672"/>
            <a:chOff x="0" y="0"/>
            <a:chExt cx="3845931" cy="1622095"/>
          </a:xfrm>
        </p:grpSpPr>
        <p:sp>
          <p:nvSpPr>
            <p:cNvPr name="Freeform 7" id="7"/>
            <p:cNvSpPr/>
            <p:nvPr/>
          </p:nvSpPr>
          <p:spPr>
            <a:xfrm flipH="false" flipV="false" rot="0">
              <a:off x="0" y="0"/>
              <a:ext cx="3845931" cy="1622095"/>
            </a:xfrm>
            <a:custGeom>
              <a:avLst/>
              <a:gdLst/>
              <a:ahLst/>
              <a:cxnLst/>
              <a:rect r="r" b="b" t="t" l="l"/>
              <a:pathLst>
                <a:path h="1622095" w="3845931">
                  <a:moveTo>
                    <a:pt x="23364" y="0"/>
                  </a:moveTo>
                  <a:lnTo>
                    <a:pt x="3822567" y="0"/>
                  </a:lnTo>
                  <a:cubicBezTo>
                    <a:pt x="3828763" y="0"/>
                    <a:pt x="3834706" y="2462"/>
                    <a:pt x="3839088" y="6843"/>
                  </a:cubicBezTo>
                  <a:cubicBezTo>
                    <a:pt x="3843469" y="11225"/>
                    <a:pt x="3845931" y="17167"/>
                    <a:pt x="3845931" y="23364"/>
                  </a:cubicBezTo>
                  <a:lnTo>
                    <a:pt x="3845931" y="1598731"/>
                  </a:lnTo>
                  <a:cubicBezTo>
                    <a:pt x="3845931" y="1611634"/>
                    <a:pt x="3835471" y="1622095"/>
                    <a:pt x="3822567" y="1622095"/>
                  </a:cubicBezTo>
                  <a:lnTo>
                    <a:pt x="23364" y="1622095"/>
                  </a:lnTo>
                  <a:cubicBezTo>
                    <a:pt x="10460" y="1622095"/>
                    <a:pt x="0" y="1611634"/>
                    <a:pt x="0" y="1598731"/>
                  </a:cubicBezTo>
                  <a:lnTo>
                    <a:pt x="0" y="23364"/>
                  </a:lnTo>
                  <a:cubicBezTo>
                    <a:pt x="0" y="10460"/>
                    <a:pt x="10460" y="0"/>
                    <a:pt x="23364" y="0"/>
                  </a:cubicBezTo>
                  <a:close/>
                </a:path>
              </a:pathLst>
            </a:custGeom>
            <a:solidFill>
              <a:srgbClr val="FFFFFF"/>
            </a:solidFill>
            <a:ln w="9525" cap="rnd">
              <a:solidFill>
                <a:srgbClr val="000000"/>
              </a:solidFill>
              <a:prstDash val="solid"/>
              <a:round/>
            </a:ln>
          </p:spPr>
        </p:sp>
        <p:sp>
          <p:nvSpPr>
            <p:cNvPr name="TextBox 8" id="8"/>
            <p:cNvSpPr txBox="true"/>
            <p:nvPr/>
          </p:nvSpPr>
          <p:spPr>
            <a:xfrm>
              <a:off x="0" y="-28575"/>
              <a:ext cx="3845931" cy="1650670"/>
            </a:xfrm>
            <a:prstGeom prst="rect">
              <a:avLst/>
            </a:prstGeom>
          </p:spPr>
          <p:txBody>
            <a:bodyPr anchor="ctr" rtlCol="false" tIns="50800" lIns="50800" bIns="50800" rIns="50800"/>
            <a:lstStyle/>
            <a:p>
              <a:pPr algn="ctr">
                <a:lnSpc>
                  <a:spcPts val="2600"/>
                </a:lnSpc>
              </a:pPr>
            </a:p>
          </p:txBody>
        </p:sp>
      </p:grpSp>
      <p:grpSp>
        <p:nvGrpSpPr>
          <p:cNvPr name="Group 9" id="9"/>
          <p:cNvGrpSpPr/>
          <p:nvPr/>
        </p:nvGrpSpPr>
        <p:grpSpPr>
          <a:xfrm rot="0">
            <a:off x="1303711" y="2639329"/>
            <a:ext cx="15622376" cy="737157"/>
            <a:chOff x="0" y="0"/>
            <a:chExt cx="3555295" cy="167760"/>
          </a:xfrm>
        </p:grpSpPr>
        <p:sp>
          <p:nvSpPr>
            <p:cNvPr name="Freeform 10" id="10"/>
            <p:cNvSpPr/>
            <p:nvPr/>
          </p:nvSpPr>
          <p:spPr>
            <a:xfrm flipH="false" flipV="false" rot="0">
              <a:off x="0" y="0"/>
              <a:ext cx="3555295" cy="167760"/>
            </a:xfrm>
            <a:custGeom>
              <a:avLst/>
              <a:gdLst/>
              <a:ahLst/>
              <a:cxnLst/>
              <a:rect r="r" b="b" t="t" l="l"/>
              <a:pathLst>
                <a:path h="167760" w="3555295">
                  <a:moveTo>
                    <a:pt x="25274" y="0"/>
                  </a:moveTo>
                  <a:lnTo>
                    <a:pt x="3530021" y="0"/>
                  </a:lnTo>
                  <a:cubicBezTo>
                    <a:pt x="3536724" y="0"/>
                    <a:pt x="3543152" y="2663"/>
                    <a:pt x="3547892" y="7403"/>
                  </a:cubicBezTo>
                  <a:cubicBezTo>
                    <a:pt x="3552632" y="12142"/>
                    <a:pt x="3555295" y="18571"/>
                    <a:pt x="3555295" y="25274"/>
                  </a:cubicBezTo>
                  <a:lnTo>
                    <a:pt x="3555295" y="142486"/>
                  </a:lnTo>
                  <a:cubicBezTo>
                    <a:pt x="3555295" y="149189"/>
                    <a:pt x="3552632" y="155618"/>
                    <a:pt x="3547892" y="160357"/>
                  </a:cubicBezTo>
                  <a:cubicBezTo>
                    <a:pt x="3543152" y="165097"/>
                    <a:pt x="3536724" y="167760"/>
                    <a:pt x="3530021" y="167760"/>
                  </a:cubicBezTo>
                  <a:lnTo>
                    <a:pt x="25274" y="167760"/>
                  </a:lnTo>
                  <a:cubicBezTo>
                    <a:pt x="11315" y="167760"/>
                    <a:pt x="0" y="156444"/>
                    <a:pt x="0" y="142486"/>
                  </a:cubicBezTo>
                  <a:lnTo>
                    <a:pt x="0" y="25274"/>
                  </a:lnTo>
                  <a:cubicBezTo>
                    <a:pt x="0" y="11315"/>
                    <a:pt x="11315" y="0"/>
                    <a:pt x="25274" y="0"/>
                  </a:cubicBezTo>
                  <a:close/>
                </a:path>
              </a:pathLst>
            </a:custGeom>
            <a:gradFill rotWithShape="true">
              <a:gsLst>
                <a:gs pos="0">
                  <a:srgbClr val="6D6D6D">
                    <a:alpha val="100000"/>
                  </a:srgbClr>
                </a:gs>
                <a:gs pos="100000">
                  <a:srgbClr val="000000">
                    <a:alpha val="100000"/>
                  </a:srgbClr>
                </a:gs>
              </a:gsLst>
              <a:lin ang="0"/>
            </a:gradFill>
            <a:ln w="9525" cap="rnd">
              <a:solidFill>
                <a:srgbClr val="000000"/>
              </a:solidFill>
              <a:prstDash val="solid"/>
              <a:round/>
            </a:ln>
          </p:spPr>
        </p:sp>
        <p:sp>
          <p:nvSpPr>
            <p:cNvPr name="TextBox 11" id="11"/>
            <p:cNvSpPr txBox="true"/>
            <p:nvPr/>
          </p:nvSpPr>
          <p:spPr>
            <a:xfrm>
              <a:off x="0" y="-28575"/>
              <a:ext cx="3555295" cy="196335"/>
            </a:xfrm>
            <a:prstGeom prst="rect">
              <a:avLst/>
            </a:prstGeom>
          </p:spPr>
          <p:txBody>
            <a:bodyPr anchor="ctr" rtlCol="false" tIns="50800" lIns="50800" bIns="50800" rIns="50800"/>
            <a:lstStyle/>
            <a:p>
              <a:pPr algn="ctr">
                <a:lnSpc>
                  <a:spcPts val="2600"/>
                </a:lnSpc>
              </a:pPr>
            </a:p>
          </p:txBody>
        </p:sp>
      </p:grpSp>
      <p:sp>
        <p:nvSpPr>
          <p:cNvPr name="TextBox 12" id="12"/>
          <p:cNvSpPr txBox="true"/>
          <p:nvPr/>
        </p:nvSpPr>
        <p:spPr>
          <a:xfrm rot="0">
            <a:off x="1303711" y="3992499"/>
            <a:ext cx="15622376" cy="5514353"/>
          </a:xfrm>
          <a:prstGeom prst="rect">
            <a:avLst/>
          </a:prstGeom>
        </p:spPr>
        <p:txBody>
          <a:bodyPr anchor="t" rtlCol="false" tIns="0" lIns="0" bIns="0" rIns="0">
            <a:spAutoFit/>
          </a:bodyPr>
          <a:lstStyle/>
          <a:p>
            <a:pPr algn="l">
              <a:lnSpc>
                <a:spcPts val="4370"/>
              </a:lnSpc>
            </a:pPr>
            <a:r>
              <a:rPr lang="en-US" sz="3387" spc="-115">
                <a:solidFill>
                  <a:srgbClr val="000000"/>
                </a:solidFill>
                <a:latin typeface="DM Sans"/>
                <a:ea typeface="DM Sans"/>
                <a:cs typeface="DM Sans"/>
                <a:sym typeface="DM Sans"/>
              </a:rPr>
              <a:t>Th</a:t>
            </a:r>
            <a:r>
              <a:rPr lang="en-US" sz="3387" spc="-115">
                <a:solidFill>
                  <a:srgbClr val="000000"/>
                </a:solidFill>
                <a:latin typeface="DM Sans"/>
                <a:ea typeface="DM Sans"/>
                <a:cs typeface="DM Sans"/>
                <a:sym typeface="DM Sans"/>
              </a:rPr>
              <a:t>e analysis of drug and manufacturer sales data provides a comprehensive understanding of pharmaceutical market performance. High-demand drug categories such as Pyrazolones and Anxiolytics, along with strong revenue contributions from major manufacturers like Roche, Pfizer, Intas, and Cipla, highlight areas of market strength. The Power BI dashboards and CSV datasets collectively reveal consistent demand trends, concentrated revenue distribution, and clear differentiation between high- and low-performing segments.</a:t>
            </a:r>
          </a:p>
          <a:p>
            <a:pPr algn="l">
              <a:lnSpc>
                <a:spcPts val="4370"/>
              </a:lnSpc>
            </a:pPr>
            <a:r>
              <a:rPr lang="en-US" sz="3387" spc="-115">
                <a:solidFill>
                  <a:srgbClr val="000000"/>
                </a:solidFill>
                <a:latin typeface="DM Sans"/>
                <a:ea typeface="DM Sans"/>
                <a:cs typeface="DM Sans"/>
                <a:sym typeface="DM Sans"/>
              </a:rPr>
              <a:t> Overall, the study enables data-driven decision-making by identifying growth opportunities, highlighting performance gaps, and supporting strategic planning for improved sales, inventory management, and resource allocation.</a:t>
            </a:r>
          </a:p>
        </p:txBody>
      </p:sp>
      <p:sp>
        <p:nvSpPr>
          <p:cNvPr name="Freeform 13" id="13"/>
          <p:cNvSpPr/>
          <p:nvPr/>
        </p:nvSpPr>
        <p:spPr>
          <a:xfrm flipH="false" flipV="false" rot="0">
            <a:off x="10461484" y="8497146"/>
            <a:ext cx="6797816" cy="1186528"/>
          </a:xfrm>
          <a:custGeom>
            <a:avLst/>
            <a:gdLst/>
            <a:ahLst/>
            <a:cxnLst/>
            <a:rect r="r" b="b" t="t" l="l"/>
            <a:pathLst>
              <a:path h="1186528" w="6797816">
                <a:moveTo>
                  <a:pt x="0" y="0"/>
                </a:moveTo>
                <a:lnTo>
                  <a:pt x="6797816" y="0"/>
                </a:lnTo>
                <a:lnTo>
                  <a:pt x="6797816" y="1186528"/>
                </a:lnTo>
                <a:lnTo>
                  <a:pt x="0" y="1186528"/>
                </a:lnTo>
                <a:lnTo>
                  <a:pt x="0" y="0"/>
                </a:lnTo>
                <a:close/>
              </a:path>
            </a:pathLst>
          </a:custGeom>
          <a:blipFill>
            <a:blip r:embed="rId3">
              <a:alphaModFix amt="40000"/>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DAG5ckJoGaY</dc:identifier>
  <dcterms:modified xsi:type="dcterms:W3CDTF">2011-08-01T06:04:30Z</dcterms:modified>
  <cp:revision>1</cp:revision>
  <dc:title>Pharma/Drugs Sales Report</dc:title>
</cp:coreProperties>
</file>

<file path=docProps/thumbnail.jpeg>
</file>